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9"/>
  </p:notesMasterIdLst>
  <p:sldIdLst>
    <p:sldId id="256" r:id="rId2"/>
    <p:sldId id="739" r:id="rId3"/>
    <p:sldId id="740" r:id="rId4"/>
    <p:sldId id="741" r:id="rId5"/>
    <p:sldId id="742" r:id="rId6"/>
    <p:sldId id="743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41" r:id="rId16"/>
    <p:sldId id="327" r:id="rId17"/>
    <p:sldId id="745" r:id="rId18"/>
    <p:sldId id="746" r:id="rId19"/>
    <p:sldId id="747" r:id="rId20"/>
    <p:sldId id="325" r:id="rId21"/>
    <p:sldId id="305" r:id="rId22"/>
    <p:sldId id="307" r:id="rId23"/>
    <p:sldId id="308" r:id="rId24"/>
    <p:sldId id="309" r:id="rId25"/>
    <p:sldId id="265" r:id="rId26"/>
    <p:sldId id="267" r:id="rId27"/>
    <p:sldId id="269" r:id="rId28"/>
    <p:sldId id="270" r:id="rId29"/>
    <p:sldId id="271" r:id="rId30"/>
    <p:sldId id="744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748" r:id="rId44"/>
    <p:sldId id="749" r:id="rId45"/>
    <p:sldId id="750" r:id="rId46"/>
    <p:sldId id="288" r:id="rId47"/>
    <p:sldId id="294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A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09"/>
    <p:restoredTop sz="92333"/>
  </p:normalViewPr>
  <p:slideViewPr>
    <p:cSldViewPr snapToGrid="0" snapToObjects="1">
      <p:cViewPr varScale="1">
        <p:scale>
          <a:sx n="168" d="100"/>
          <a:sy n="168" d="100"/>
        </p:scale>
        <p:origin x="216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806DAD-5C6A-3546-9C1C-B27E6BA870DD}" type="datetimeFigureOut">
              <a:rPr lang="en-US" smtClean="0"/>
              <a:t>8/19/19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1B8E1-A46D-EF4C-9778-D1976E35C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62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1B8E1-A46D-EF4C-9778-D1976E35C6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476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DA3B2A-2F41-3C4E-9AC5-9A6D361BAF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C26A4-6E7B-284B-A40B-FA1E248ADE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8CDC86-EA77-AE40-82B0-7A1DAEA5AE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7EB912-E887-D840-95B8-E2043C79D5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6220E1-9B1D-6C40-A3D5-157A7421E4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E1FE84-05C8-A640-BF6C-E1D912ADD3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tunnuseng.png" descr="tunnuseng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500813" y="6237287"/>
            <a:ext cx="2533650" cy="561976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Slide"/>
          <p:cNvSpPr txBox="1"/>
          <p:nvPr/>
        </p:nvSpPr>
        <p:spPr>
          <a:xfrm>
            <a:off x="4304109" y="6456164"/>
            <a:ext cx="526852" cy="245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>
            <a:spAutoFit/>
          </a:bodyPr>
          <a:lstStyle>
            <a:lvl1pPr>
              <a:buClr>
                <a:srgbClr val="BEBFC1"/>
              </a:buClr>
              <a:buFont typeface="Arial"/>
              <a:defRPr sz="1600">
                <a:solidFill>
                  <a:srgbClr val="BEBFC1"/>
                </a:solidFill>
                <a:uFill>
                  <a:solidFill>
                    <a:srgbClr val="BEBFC1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125"/>
              <a:t>Slide</a:t>
            </a:r>
          </a:p>
        </p:txBody>
      </p:sp>
      <p:sp>
        <p:nvSpPr>
          <p:cNvPr id="58" name="November 13, 2014"/>
          <p:cNvSpPr txBox="1"/>
          <p:nvPr/>
        </p:nvSpPr>
        <p:spPr>
          <a:xfrm>
            <a:off x="71438" y="6456164"/>
            <a:ext cx="1616273" cy="245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>
            <a:spAutoFit/>
          </a:bodyPr>
          <a:lstStyle>
            <a:lvl1pPr>
              <a:buClr>
                <a:srgbClr val="BEBFC1"/>
              </a:buClr>
              <a:buFont typeface="Arial"/>
              <a:defRPr sz="1600">
                <a:solidFill>
                  <a:srgbClr val="BEBFC1"/>
                </a:solidFill>
                <a:uFill>
                  <a:solidFill>
                    <a:srgbClr val="BEBFC1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125"/>
              <a:t>November 13, 2014</a:t>
            </a:r>
          </a:p>
        </p:txBody>
      </p:sp>
      <p:sp>
        <p:nvSpPr>
          <p:cNvPr id="59" name="Title Text"/>
          <p:cNvSpPr txBox="1">
            <a:spLocks noGrp="1"/>
          </p:cNvSpPr>
          <p:nvPr>
            <p:ph type="title"/>
          </p:nvPr>
        </p:nvSpPr>
        <p:spPr>
          <a:xfrm>
            <a:off x="458589" y="317698"/>
            <a:ext cx="8233173" cy="1035051"/>
          </a:xfrm>
          <a:prstGeom prst="rect">
            <a:avLst/>
          </a:prstGeom>
        </p:spPr>
        <p:txBody>
          <a:bodyPr/>
          <a:lstStyle>
            <a:lvl1pPr>
              <a:defRPr sz="5062"/>
            </a:lvl1pPr>
          </a:lstStyle>
          <a:p>
            <a:r>
              <a:t>Title Text</a:t>
            </a:r>
          </a:p>
        </p:txBody>
      </p:sp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680516" y="6456165"/>
            <a:ext cx="279929" cy="227498"/>
          </a:xfrm>
          <a:prstGeom prst="rect">
            <a:avLst/>
          </a:prstGeom>
        </p:spPr>
        <p:txBody>
          <a:bodyPr/>
          <a:lstStyle>
            <a:lvl1pPr marL="40638" marR="40638" algn="l" defTabSz="910796">
              <a:defRPr sz="1125">
                <a:solidFill>
                  <a:srgbClr val="BEBFC1"/>
                </a:solidFill>
                <a:uFill>
                  <a:solidFill>
                    <a:srgbClr val="BEBFC1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137773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771914-410D-A641-B177-CC823AE3E7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9E035D-51AF-B84C-9210-0A1379EAAD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03A5B3-40FC-4F43-9552-B7D06E0FD3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9804E9-C059-8A4F-B6DA-90EB2767D3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5D205-51A3-BB47-8AFD-CF7E9BA968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A3A73-AE21-F546-9D11-7AC6C229FD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6F97BA0-3EB9-FB40-8C09-58AE5942CC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8227DA-93D2-2345-AC56-4BB61F1CE2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410057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2F332-ACD7-9947-85AD-DF50D3FA04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AFE43-0191-6347-A153-1A80D4AF88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05943F-794D-164A-8946-0FFACC84B1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07F398-9DCF-FD45-9648-C6C294B014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187C2-A73D-AF40-9222-0BEC84483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29089-C580-8548-ABE7-89E947CD3F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65A7E-71F2-7749-A7F1-39B6A25D9F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07D60-A64B-8940-91BA-ACEBDCDF1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0"/>
            <a:ext cx="9144000" cy="6857999"/>
            <a:chOff x="0" y="0"/>
            <a:chExt cx="9144000" cy="6857999"/>
          </a:xfrm>
        </p:grpSpPr>
        <p:sp>
          <p:nvSpPr>
            <p:cNvPr id="8" name="Rectangle 7"/>
            <p:cNvSpPr/>
            <p:nvPr userDrawn="1"/>
          </p:nvSpPr>
          <p:spPr>
            <a:xfrm>
              <a:off x="0" y="6176963"/>
              <a:ext cx="9144000" cy="681036"/>
            </a:xfrm>
            <a:prstGeom prst="rect">
              <a:avLst/>
            </a:prstGeom>
            <a:solidFill>
              <a:srgbClr val="003A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0"/>
              <a:ext cx="9144000" cy="249382"/>
            </a:xfrm>
            <a:prstGeom prst="rect">
              <a:avLst/>
            </a:prstGeom>
            <a:solidFill>
              <a:srgbClr val="003A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8651" y="6228301"/>
              <a:ext cx="1771650" cy="586626"/>
            </a:xfrm>
            <a:prstGeom prst="rect">
              <a:avLst/>
            </a:prstGeom>
          </p:spPr>
        </p:pic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64E42-323D-254B-B60E-673D47EFB50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93FC4587-010D-0B47-B3D8-3450472F6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1A5690B-9738-C148-86F7-63C26ADC5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00301" y="6356350"/>
            <a:ext cx="4057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COMP90018 - Mobile Computing Systems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48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go.unimelb.edu.au/jb8r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COMP90018</a:t>
            </a:r>
            <a:br>
              <a:rPr lang="en-US" dirty="0"/>
            </a:br>
            <a:r>
              <a:rPr lang="en-US" dirty="0"/>
              <a:t>Mobile Computing Systems Programming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Prof. Vassilis Kostakos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864E42-323D-254B-B60E-673D47EFB50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96A96A-FCBF-704D-8C89-E5EC36F9AD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179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6"/>
            <a:ext cx="7886701" cy="1325563"/>
          </a:xfrm>
        </p:spPr>
        <p:txBody>
          <a:bodyPr/>
          <a:lstStyle/>
          <a:p>
            <a:r>
              <a:rPr lang="fi-FI" dirty="0"/>
              <a:t>Approaches to determining location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4929188" cy="4351338"/>
          </a:xfrm>
        </p:spPr>
        <p:txBody>
          <a:bodyPr>
            <a:normAutofit fontScale="77500" lnSpcReduction="20000"/>
          </a:bodyPr>
          <a:lstStyle/>
          <a:p>
            <a:r>
              <a:rPr lang="fi-FI" dirty="0"/>
              <a:t>Proximity</a:t>
            </a:r>
          </a:p>
          <a:p>
            <a:pPr lvl="1"/>
            <a:r>
              <a:rPr lang="fi-FI" dirty="0"/>
              <a:t>Location is estimated from closeness of device to reference point</a:t>
            </a:r>
          </a:p>
          <a:p>
            <a:pPr lvl="1"/>
            <a:r>
              <a:rPr lang="fi-FI" dirty="0"/>
              <a:t>Example: proximity to a wireless AP</a:t>
            </a:r>
          </a:p>
          <a:p>
            <a:pPr lvl="1"/>
            <a:endParaRPr lang="fi-FI" dirty="0"/>
          </a:p>
          <a:p>
            <a:r>
              <a:rPr lang="fi-FI" dirty="0"/>
              <a:t>Trilateration</a:t>
            </a:r>
          </a:p>
          <a:p>
            <a:pPr lvl="1"/>
            <a:r>
              <a:rPr lang="fi-FI" dirty="0"/>
              <a:t>Position of device is computed from distances between device and reference points at known locations</a:t>
            </a:r>
          </a:p>
          <a:p>
            <a:pPr lvl="2"/>
            <a:r>
              <a:rPr lang="fi-FI" dirty="0"/>
              <a:t>Number of reference points = number of physical space dimensions + 1</a:t>
            </a:r>
          </a:p>
          <a:p>
            <a:pPr lvl="1"/>
            <a:r>
              <a:rPr lang="fi-FI" dirty="0"/>
              <a:t>Time of flight</a:t>
            </a:r>
          </a:p>
          <a:p>
            <a:pPr lvl="2"/>
            <a:r>
              <a:rPr lang="fi-FI" dirty="0"/>
              <a:t>Requires clock synchronization between</a:t>
            </a:r>
            <a:br>
              <a:rPr lang="fi-FI" dirty="0"/>
            </a:br>
            <a:r>
              <a:rPr lang="fi-FI" dirty="0"/>
              <a:t>reference points</a:t>
            </a:r>
          </a:p>
          <a:p>
            <a:pPr lvl="1"/>
            <a:r>
              <a:rPr lang="fi-FI" dirty="0"/>
              <a:t>Signal strength attenuation</a:t>
            </a:r>
          </a:p>
          <a:p>
            <a:pPr lvl="2"/>
            <a:r>
              <a:rPr lang="fi-FI" dirty="0"/>
              <a:t>Signal attenuation model</a:t>
            </a:r>
          </a:p>
          <a:p>
            <a:pPr lvl="2"/>
            <a:r>
              <a:rPr lang="fi-FI" dirty="0"/>
              <a:t>Subject to complex interactions</a:t>
            </a:r>
            <a:br>
              <a:rPr lang="fi-FI" dirty="0"/>
            </a:br>
            <a:r>
              <a:rPr lang="fi-FI" dirty="0"/>
              <a:t>with physical environment</a:t>
            </a:r>
          </a:p>
          <a:p>
            <a:pPr lvl="1"/>
            <a:endParaRPr lang="fi-FI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E6D5FEE-0D93-7B4E-A59B-1A64A0F46A8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D767783-FA76-C74E-A69C-C42037F4B9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i-FI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0BFD98-4054-4247-80B4-7D00215C19CE}" type="slidenum">
              <a:rPr lang="fi-FI" smtClean="0"/>
              <a:pPr/>
              <a:t>10</a:t>
            </a:fld>
            <a:endParaRPr lang="fi-FI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4950" y="2225203"/>
            <a:ext cx="2829049" cy="2851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5454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Approaches to determining location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49" y="1825625"/>
            <a:ext cx="4457117" cy="4351338"/>
          </a:xfrm>
        </p:spPr>
        <p:txBody>
          <a:bodyPr>
            <a:normAutofit fontScale="85000" lnSpcReduction="20000"/>
          </a:bodyPr>
          <a:lstStyle/>
          <a:p>
            <a:r>
              <a:rPr lang="fi-FI" dirty="0"/>
              <a:t>Hyperbolic lateration</a:t>
            </a:r>
          </a:p>
          <a:p>
            <a:pPr lvl="1"/>
            <a:r>
              <a:rPr lang="fi-FI" u="sng" dirty="0"/>
              <a:t>Difference</a:t>
            </a:r>
            <a:r>
              <a:rPr lang="fi-FI" dirty="0"/>
              <a:t> between signal </a:t>
            </a:r>
            <a:r>
              <a:rPr lang="fi-FI" dirty="0" err="1"/>
              <a:t>arrival</a:t>
            </a:r>
            <a:r>
              <a:rPr lang="fi-FI" dirty="0"/>
              <a:t> </a:t>
            </a:r>
            <a:r>
              <a:rPr lang="fi-FI" dirty="0" err="1"/>
              <a:t>times</a:t>
            </a:r>
            <a:r>
              <a:rPr lang="fi-FI" dirty="0"/>
              <a:t> (TDOA) at </a:t>
            </a:r>
            <a:r>
              <a:rPr lang="fi-FI" dirty="0" err="1"/>
              <a:t>two</a:t>
            </a:r>
            <a:r>
              <a:rPr lang="fi-FI" dirty="0"/>
              <a:t> reference </a:t>
            </a:r>
            <a:r>
              <a:rPr lang="fi-FI" dirty="0" err="1"/>
              <a:t>points</a:t>
            </a:r>
            <a:r>
              <a:rPr lang="fi-FI" dirty="0"/>
              <a:t> </a:t>
            </a:r>
            <a:r>
              <a:rPr lang="fi-FI" dirty="0" err="1"/>
              <a:t>defines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of device as hyperbolic line</a:t>
            </a:r>
          </a:p>
          <a:p>
            <a:pPr lvl="1"/>
            <a:endParaRPr lang="fi-FI" dirty="0"/>
          </a:p>
          <a:p>
            <a:r>
              <a:rPr lang="fi-FI" dirty="0"/>
              <a:t>Triangulation</a:t>
            </a:r>
          </a:p>
          <a:p>
            <a:pPr lvl="1"/>
            <a:r>
              <a:rPr lang="fi-FI" dirty="0"/>
              <a:t>Location is estimated from angle of </a:t>
            </a:r>
            <a:r>
              <a:rPr lang="fi-FI" dirty="0" err="1"/>
              <a:t>arrival</a:t>
            </a:r>
            <a:r>
              <a:rPr lang="fi-FI" dirty="0"/>
              <a:t> (AOA) of signals between </a:t>
            </a:r>
            <a:r>
              <a:rPr lang="fi-FI" dirty="0" err="1"/>
              <a:t>device</a:t>
            </a:r>
            <a:r>
              <a:rPr lang="fi-FI" dirty="0"/>
              <a:t> and </a:t>
            </a:r>
            <a:r>
              <a:rPr lang="fi-FI" dirty="0" err="1"/>
              <a:t>reference</a:t>
            </a:r>
            <a:r>
              <a:rPr lang="fi-FI" dirty="0"/>
              <a:t> points</a:t>
            </a:r>
          </a:p>
          <a:p>
            <a:pPr lvl="1"/>
            <a:r>
              <a:rPr lang="fi-FI" dirty="0"/>
              <a:t>Estimation of AOA </a:t>
            </a:r>
            <a:r>
              <a:rPr lang="fi-FI" dirty="0" err="1"/>
              <a:t>requires</a:t>
            </a:r>
            <a:r>
              <a:rPr lang="fi-FI" dirty="0"/>
              <a:t> </a:t>
            </a:r>
            <a:r>
              <a:rPr lang="fi-FI" dirty="0" err="1"/>
              <a:t>directional</a:t>
            </a:r>
            <a:r>
              <a:rPr lang="fi-FI" dirty="0"/>
              <a:t> </a:t>
            </a:r>
            <a:r>
              <a:rPr lang="fi-FI" dirty="0" err="1"/>
              <a:t>antenna</a:t>
            </a:r>
            <a:r>
              <a:rPr lang="fi-FI" dirty="0"/>
              <a:t> or antenna array, thus AOA is</a:t>
            </a:r>
            <a:br>
              <a:rPr lang="fi-FI" dirty="0"/>
            </a:br>
            <a:r>
              <a:rPr lang="fi-FI" dirty="0"/>
              <a:t>typically measured at reference points</a:t>
            </a:r>
            <a:br>
              <a:rPr lang="fi-FI" dirty="0"/>
            </a:br>
            <a:r>
              <a:rPr lang="fi-FI" dirty="0"/>
              <a:t>(not at device)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FD8E6C6-E01A-E241-A81E-5734F77919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i-FI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0BFD98-4054-4247-80B4-7D00215C19CE}" type="slidenum">
              <a:rPr lang="fi-FI" smtClean="0"/>
              <a:pPr/>
              <a:t>11</a:t>
            </a:fld>
            <a:endParaRPr lang="fi-FI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32264" y="1027907"/>
            <a:ext cx="3561407" cy="2408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4088" y="3278485"/>
            <a:ext cx="3707904" cy="284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4490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5568" y="2335116"/>
            <a:ext cx="3888432" cy="2505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Approaches to determining location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519414" cy="4351338"/>
          </a:xfrm>
        </p:spPr>
        <p:txBody>
          <a:bodyPr>
            <a:normAutofit fontScale="70000" lnSpcReduction="20000"/>
          </a:bodyPr>
          <a:lstStyle/>
          <a:p>
            <a:r>
              <a:rPr lang="fi-FI" dirty="0"/>
              <a:t>Fingerprinting</a:t>
            </a:r>
          </a:p>
          <a:p>
            <a:pPr lvl="1"/>
            <a:r>
              <a:rPr lang="fi-FI" dirty="0"/>
              <a:t>RF fingerprinting relies on two properties of radio signals: temporal stability and spatial variability</a:t>
            </a:r>
          </a:p>
          <a:p>
            <a:pPr lvl="1"/>
            <a:r>
              <a:rPr lang="fi-FI" dirty="0"/>
              <a:t>In training phase RF measurements (”fingerprint”) are captured from target environment (spatial resolution vs positioning accuracy)</a:t>
            </a:r>
          </a:p>
          <a:p>
            <a:pPr lvl="1"/>
            <a:r>
              <a:rPr lang="fi-FI" dirty="0"/>
              <a:t>Location estimate is obtained by comparing current RF measurement to training measurement</a:t>
            </a:r>
          </a:p>
          <a:p>
            <a:pPr lvl="1"/>
            <a:r>
              <a:rPr lang="fi-FI" dirty="0"/>
              <a:t>Measurements by device, location computations by device or infrastructure</a:t>
            </a:r>
          </a:p>
          <a:p>
            <a:pPr lvl="1"/>
            <a:endParaRPr lang="fi-FI" dirty="0"/>
          </a:p>
          <a:p>
            <a:r>
              <a:rPr lang="fi-FI" dirty="0"/>
              <a:t>Dead reckoning</a:t>
            </a:r>
          </a:p>
          <a:p>
            <a:pPr lvl="1"/>
            <a:r>
              <a:rPr lang="fi-FI" dirty="0"/>
              <a:t>Location is computed from previously known</a:t>
            </a:r>
            <a:br>
              <a:rPr lang="fi-FI" dirty="0"/>
            </a:br>
            <a:r>
              <a:rPr lang="fi-FI" dirty="0"/>
              <a:t>location (fix), elapsed time, direction and</a:t>
            </a:r>
            <a:br>
              <a:rPr lang="fi-FI" dirty="0"/>
            </a:br>
            <a:r>
              <a:rPr lang="fi-FI" dirty="0"/>
              <a:t>average speed of movement </a:t>
            </a:r>
          </a:p>
          <a:p>
            <a:pPr lvl="1"/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i-FI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0BFD98-4054-4247-80B4-7D00215C19CE}" type="slidenum">
              <a:rPr lang="fi-FI" smtClean="0"/>
              <a:pPr/>
              <a:t>12</a:t>
            </a:fld>
            <a:endParaRPr lang="fi-FI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F0666F-C01A-E144-B5D6-A10E6C3C63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233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Error reporting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i-FI" dirty="0"/>
              <a:t>Sources of errors</a:t>
            </a:r>
          </a:p>
          <a:p>
            <a:pPr lvl="1"/>
            <a:r>
              <a:rPr lang="fi-FI" dirty="0"/>
              <a:t>Incorrect reference point coordinates</a:t>
            </a:r>
          </a:p>
          <a:p>
            <a:pPr lvl="1"/>
            <a:r>
              <a:rPr lang="fi-FI" dirty="0"/>
              <a:t>Ionospheric and tropospheric delay</a:t>
            </a:r>
          </a:p>
          <a:p>
            <a:pPr lvl="1"/>
            <a:r>
              <a:rPr lang="fi-FI" dirty="0"/>
              <a:t>Clock synchronization</a:t>
            </a:r>
          </a:p>
          <a:p>
            <a:pPr lvl="1"/>
            <a:r>
              <a:rPr lang="fi-FI" dirty="0"/>
              <a:t>Multipath propagation</a:t>
            </a:r>
          </a:p>
          <a:p>
            <a:pPr lvl="1"/>
            <a:r>
              <a:rPr lang="fi-FI" dirty="0"/>
              <a:t>Geometry</a:t>
            </a:r>
          </a:p>
          <a:p>
            <a:pPr lvl="1"/>
            <a:endParaRPr lang="fi-FI" dirty="0"/>
          </a:p>
          <a:p>
            <a:r>
              <a:rPr lang="fi-FI" dirty="0"/>
              <a:t>Reporting error</a:t>
            </a:r>
          </a:p>
          <a:p>
            <a:pPr lvl="1"/>
            <a:r>
              <a:rPr lang="fi-FI" dirty="0"/>
              <a:t>Symbolic locations: confidence intervals (correct 85% of the time)</a:t>
            </a:r>
          </a:p>
          <a:p>
            <a:pPr lvl="1"/>
            <a:r>
              <a:rPr lang="fi-FI" dirty="0"/>
              <a:t>Absolute locations: cumulative distribution function of location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i-FI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0BFD98-4054-4247-80B4-7D00215C19CE}" type="slidenum">
              <a:rPr lang="fi-FI" smtClean="0"/>
              <a:pPr/>
              <a:t>13</a:t>
            </a:fld>
            <a:endParaRPr lang="fi-FI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A1024E4-5D96-594A-81F3-967A14329E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79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28600"/>
            <a:ext cx="7886700" cy="728663"/>
          </a:xfrm>
        </p:spPr>
        <p:txBody>
          <a:bodyPr/>
          <a:lstStyle/>
          <a:p>
            <a:r>
              <a:rPr lang="fi-FI" dirty="0"/>
              <a:t>Location </a:t>
            </a:r>
            <a:r>
              <a:rPr lang="fi-FI" dirty="0" err="1"/>
              <a:t>systems</a:t>
            </a:r>
            <a:r>
              <a:rPr lang="fi-FI" dirty="0"/>
              <a:t> (</a:t>
            </a:r>
            <a:r>
              <a:rPr lang="fi-FI" dirty="0" err="1"/>
              <a:t>some</a:t>
            </a:r>
            <a:r>
              <a:rPr lang="fi-FI" dirty="0"/>
              <a:t> obsolete)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612AB5-E430-5E4D-84CE-7CABEC9AB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i-FI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0BFD98-4054-4247-80B4-7D00215C19CE}" type="slidenum">
              <a:rPr lang="fi-FI" smtClean="0"/>
              <a:pPr/>
              <a:t>14</a:t>
            </a:fld>
            <a:endParaRPr lang="fi-FI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46" y="1221582"/>
            <a:ext cx="8976354" cy="487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CECE493-CB1E-2546-ABA2-12AC4865F0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074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Example modern positioning system: Infsoft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384065-9A14-9849-BFD0-ED69CAD40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i-FI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0BFD98-4054-4247-80B4-7D00215C19CE}" type="slidenum">
              <a:rPr lang="fi-FI" smtClean="0"/>
              <a:pPr/>
              <a:t>15</a:t>
            </a:fld>
            <a:endParaRPr lang="fi-FI"/>
          </a:p>
        </p:txBody>
      </p:sp>
      <p:pic>
        <p:nvPicPr>
          <p:cNvPr id="4098" name="Picture 2" descr="Kuvahaun tulos haulle comparison of indoor positioning syste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8037" y="3890840"/>
            <a:ext cx="6707665" cy="283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385" y="1752923"/>
            <a:ext cx="4176464" cy="2088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76614" y="1755181"/>
            <a:ext cx="4824536" cy="20162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35896" y="5676721"/>
            <a:ext cx="2376264" cy="1152128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EF193F3-777C-BE4C-B14E-4725409BC2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473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Comparison of indoor positioning systems (Batistic &amp; Tomic, 2018)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B7B4413-075E-F441-B3B6-946417A78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i-FI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0BFD98-4054-4247-80B4-7D00215C19CE}" type="slidenum">
              <a:rPr lang="fi-FI" smtClean="0"/>
              <a:pPr/>
              <a:t>16</a:t>
            </a:fld>
            <a:endParaRPr lang="fi-FI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389" y="1583773"/>
            <a:ext cx="7886961" cy="468288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B2CEDF5-E571-8F45-AA2F-F0EC23E912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170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A2B7-EB36-7547-87D9-61A94F77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floor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96B985-C015-1E4C-A159-1320A8DF50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5685" y="1825625"/>
            <a:ext cx="7232629" cy="43513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C574BD-4836-D14D-92CC-E6E5F0B9DC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93E05D-7DA6-2540-AC64-E131886F69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86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E7EA-7761-CC42-B51F-D4B1D425C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In-home </a:t>
            </a:r>
            <a:r>
              <a:rPr lang="en-US" dirty="0" err="1"/>
              <a:t>localisation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1E42B-D29A-924C-BF79-710AB7BBE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8A9915-AA42-4D4B-8801-EBDF651543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CF97D4-1E20-5346-8E53-DCC99533CB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65045F-34FF-4449-81E4-1198DD52F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772" y="1870076"/>
            <a:ext cx="5276312" cy="475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16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05A9-A06B-DD46-BC02-1DED63483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Sensing via air pressure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85C33-84DF-A74E-955D-EBC2189F2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A51A90-DACC-044F-BB5B-1698066522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2CC5F8-43B6-284F-8824-6A8307E3CD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9D15FA-73C3-8D44-AC3F-3707D667E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457" y="1516715"/>
            <a:ext cx="5623086" cy="520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018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to LBS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Location-based services (LBS)</a:t>
            </a:r>
          </a:p>
          <a:p>
            <a:pPr lvl="1"/>
            <a:r>
              <a:rPr lang="en-US"/>
              <a:t>Services that integrate a mobile’s device location with other information</a:t>
            </a:r>
          </a:p>
          <a:p>
            <a:pPr lvl="1"/>
            <a:r>
              <a:rPr lang="en-US"/>
              <a:t>Available at least since the 1970s (GPS: US military)</a:t>
            </a:r>
          </a:p>
          <a:p>
            <a:r>
              <a:rPr lang="en-US"/>
              <a:t>Mobile operators</a:t>
            </a:r>
          </a:p>
          <a:p>
            <a:pPr lvl="1"/>
            <a:r>
              <a:rPr lang="en-US"/>
              <a:t>Voice, data (SMS, MMS, Video), location information</a:t>
            </a:r>
          </a:p>
          <a:p>
            <a:r>
              <a:rPr lang="en-US"/>
              <a:t>Push versus pull</a:t>
            </a:r>
          </a:p>
          <a:p>
            <a:pPr lvl="1"/>
            <a:r>
              <a:rPr lang="en-US"/>
              <a:t>User receives information without an active request</a:t>
            </a:r>
          </a:p>
          <a:p>
            <a:pPr lvl="1"/>
            <a:r>
              <a:rPr lang="en-US"/>
              <a:t>User actively pulls information from the network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A03B1-8DAE-2146-8146-71EC5B3C7E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1CC90F-1BDA-E64E-A78A-3D3207AD4E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022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0D3EB-EA15-3445-B26D-9829ACE56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Break! – 15 minutes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6A0D7-5181-B443-885E-C7432C18B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629026" cy="4351338"/>
          </a:xfrm>
        </p:spPr>
        <p:txBody>
          <a:bodyPr/>
          <a:lstStyle/>
          <a:p>
            <a:r>
              <a:rPr lang="en-US" dirty="0"/>
              <a:t>During the break, please complete the questionnaire at:</a:t>
            </a:r>
          </a:p>
          <a:p>
            <a:endParaRPr lang="en-US" dirty="0"/>
          </a:p>
          <a:p>
            <a:r>
              <a:rPr lang="en-US" dirty="0">
                <a:latin typeface="Courier" pitchFamily="2" charset="0"/>
                <a:hlinkClick r:id="rId2"/>
              </a:rPr>
              <a:t>http://go.unimelb.edu.au/jb8r</a:t>
            </a:r>
            <a:r>
              <a:rPr lang="en-US" dirty="0">
                <a:latin typeface="Courier" pitchFamily="2" charset="0"/>
              </a:rPr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5F120A-F111-5940-9A64-8756C03BA4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8D7236-297A-084C-A6C7-E0C68C2855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56463A-9DA4-5845-9D7E-A9512FBBD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676" y="854277"/>
            <a:ext cx="5412380" cy="541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1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Selected examples of research on</a:t>
            </a:r>
            <a:br>
              <a:rPr lang="fi-FI" dirty="0"/>
            </a:br>
            <a:r>
              <a:rPr lang="fi-FI" dirty="0" err="1"/>
              <a:t>location-aware</a:t>
            </a:r>
            <a:r>
              <a:rPr lang="fi-FI" dirty="0"/>
              <a:t> </a:t>
            </a:r>
            <a:r>
              <a:rPr lang="fi-FI" dirty="0" err="1"/>
              <a:t>systems</a:t>
            </a:r>
            <a:endParaRPr lang="fi-FI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57EFF96-6A76-5447-920B-E8B5A5AF76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C5F9455-C1F8-9046-8C7D-991DC921D0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i-FI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0BFD98-4054-4247-80B4-7D00215C19CE}" type="slidenum">
              <a:rPr lang="fi-FI" smtClean="0"/>
              <a:pPr/>
              <a:t>21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0315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SmartLibrary (2003)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15248DF8-D8C9-054F-843F-3A6E61D30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571625"/>
            <a:ext cx="5453236" cy="4605338"/>
          </a:xfrm>
        </p:spPr>
        <p:txBody>
          <a:bodyPr>
            <a:normAutofit fontScale="85000" lnSpcReduction="10000"/>
          </a:bodyPr>
          <a:lstStyle/>
          <a:p>
            <a:pPr marL="250825" indent="-342900">
              <a:buClr>
                <a:srgbClr val="518584"/>
              </a:buClr>
              <a:defRPr/>
            </a:pPr>
            <a:r>
              <a:rPr lang="fi-FI" kern="0" dirty="0">
                <a:latin typeface="Calibri" pitchFamily="34" charset="0"/>
                <a:cs typeface="Calibri" pitchFamily="34" charset="0"/>
              </a:rPr>
              <a:t>One of </a:t>
            </a:r>
            <a:r>
              <a:rPr lang="fi-FI" kern="0" dirty="0" err="1">
                <a:latin typeface="Calibri" pitchFamily="34" charset="0"/>
                <a:cs typeface="Calibri" pitchFamily="34" charset="0"/>
              </a:rPr>
              <a:t>the</a:t>
            </a:r>
            <a:r>
              <a:rPr lang="fi-FI" kern="0" dirty="0">
                <a:latin typeface="Calibri" pitchFamily="34" charset="0"/>
                <a:cs typeface="Calibri" pitchFamily="34" charset="0"/>
              </a:rPr>
              <a:t> </a:t>
            </a:r>
            <a:r>
              <a:rPr lang="fi-FI" kern="0" dirty="0" err="1">
                <a:latin typeface="Calibri" pitchFamily="34" charset="0"/>
                <a:cs typeface="Calibri" pitchFamily="34" charset="0"/>
              </a:rPr>
              <a:t>first</a:t>
            </a:r>
            <a:r>
              <a:rPr lang="fi-FI" kern="0" dirty="0">
                <a:latin typeface="Calibri" pitchFamily="34" charset="0"/>
                <a:cs typeface="Calibri" pitchFamily="34" charset="0"/>
              </a:rPr>
              <a:t> </a:t>
            </a:r>
            <a:r>
              <a:rPr lang="fi-FI" kern="0" dirty="0" err="1">
                <a:latin typeface="Calibri" pitchFamily="34" charset="0"/>
                <a:cs typeface="Calibri" pitchFamily="34" charset="0"/>
              </a:rPr>
              <a:t>examples</a:t>
            </a:r>
            <a:endParaRPr lang="fi-FI" kern="0" dirty="0">
              <a:latin typeface="Calibri" pitchFamily="34" charset="0"/>
              <a:cs typeface="Calibri" pitchFamily="34" charset="0"/>
            </a:endParaRPr>
          </a:p>
          <a:p>
            <a:pPr marL="708025" lvl="1" indent="-342900">
              <a:buClr>
                <a:srgbClr val="518584"/>
              </a:buClr>
              <a:defRPr/>
            </a:pPr>
            <a:r>
              <a:rPr lang="en-US" kern="0" dirty="0">
                <a:latin typeface="Calibri" pitchFamily="34" charset="0"/>
                <a:cs typeface="Calibri" pitchFamily="34" charset="0"/>
              </a:rPr>
              <a:t>Adaptation of existing service for</a:t>
            </a:r>
            <a:br>
              <a:rPr lang="en-US" kern="0" dirty="0">
                <a:latin typeface="Calibri" pitchFamily="34" charset="0"/>
                <a:cs typeface="Calibri" pitchFamily="34" charset="0"/>
              </a:rPr>
            </a:br>
            <a:r>
              <a:rPr lang="en-US" kern="0" dirty="0">
                <a:latin typeface="Calibri" pitchFamily="34" charset="0"/>
                <a:cs typeface="Calibri" pitchFamily="34" charset="0"/>
              </a:rPr>
              <a:t>various mobile devices</a:t>
            </a:r>
            <a:endParaRPr lang="fi-FI" kern="0" dirty="0">
              <a:latin typeface="Calibri" pitchFamily="34" charset="0"/>
              <a:cs typeface="Calibri" pitchFamily="34" charset="0"/>
            </a:endParaRPr>
          </a:p>
          <a:p>
            <a:pPr marL="1001712" lvl="2" indent="-285750">
              <a:buClr>
                <a:srgbClr val="304C74"/>
              </a:buClr>
              <a:defRPr/>
            </a:pPr>
            <a:r>
              <a:rPr lang="fi-FI" kern="0" dirty="0" err="1">
                <a:latin typeface="Calibri" pitchFamily="34" charset="0"/>
                <a:cs typeface="Calibri" pitchFamily="34" charset="0"/>
              </a:rPr>
              <a:t>Automatic</a:t>
            </a:r>
            <a:r>
              <a:rPr lang="fi-FI" kern="0" dirty="0">
                <a:latin typeface="Calibri" pitchFamily="34" charset="0"/>
                <a:cs typeface="Calibri" pitchFamily="34" charset="0"/>
              </a:rPr>
              <a:t> UI </a:t>
            </a:r>
            <a:r>
              <a:rPr lang="fi-FI" kern="0" dirty="0" err="1">
                <a:latin typeface="Calibri" pitchFamily="34" charset="0"/>
                <a:cs typeface="Calibri" pitchFamily="34" charset="0"/>
              </a:rPr>
              <a:t>adaptation</a:t>
            </a:r>
            <a:r>
              <a:rPr lang="fi-FI" kern="0" dirty="0">
                <a:latin typeface="Calibri" pitchFamily="34" charset="0"/>
                <a:cs typeface="Calibri" pitchFamily="34" charset="0"/>
              </a:rPr>
              <a:t> </a:t>
            </a:r>
            <a:r>
              <a:rPr lang="fi-FI" kern="0" dirty="0" err="1">
                <a:latin typeface="Calibri" pitchFamily="34" charset="0"/>
                <a:cs typeface="Calibri" pitchFamily="34" charset="0"/>
              </a:rPr>
              <a:t>based</a:t>
            </a:r>
            <a:r>
              <a:rPr lang="fi-FI" kern="0" dirty="0">
                <a:latin typeface="Calibri" pitchFamily="34" charset="0"/>
                <a:cs typeface="Calibri" pitchFamily="34" charset="0"/>
              </a:rPr>
              <a:t> on HTTP</a:t>
            </a:r>
            <a:br>
              <a:rPr lang="fi-FI" kern="0" dirty="0">
                <a:latin typeface="Calibri" pitchFamily="34" charset="0"/>
                <a:cs typeface="Calibri" pitchFamily="34" charset="0"/>
              </a:rPr>
            </a:br>
            <a:r>
              <a:rPr lang="fi-FI" kern="0" dirty="0" err="1">
                <a:latin typeface="Calibri" pitchFamily="34" charset="0"/>
                <a:cs typeface="Calibri" pitchFamily="34" charset="0"/>
              </a:rPr>
              <a:t>user</a:t>
            </a:r>
            <a:r>
              <a:rPr lang="fi-FI" kern="0" dirty="0">
                <a:latin typeface="Calibri" pitchFamily="34" charset="0"/>
                <a:cs typeface="Calibri" pitchFamily="34" charset="0"/>
              </a:rPr>
              <a:t> </a:t>
            </a:r>
            <a:r>
              <a:rPr lang="fi-FI" kern="0" dirty="0" err="1">
                <a:latin typeface="Calibri" pitchFamily="34" charset="0"/>
                <a:cs typeface="Calibri" pitchFamily="34" charset="0"/>
              </a:rPr>
              <a:t>agent</a:t>
            </a:r>
            <a:endParaRPr lang="fi-FI" kern="0" dirty="0">
              <a:latin typeface="Calibri" pitchFamily="34" charset="0"/>
              <a:cs typeface="Calibri" pitchFamily="34" charset="0"/>
            </a:endParaRPr>
          </a:p>
          <a:p>
            <a:pPr marL="708025" lvl="1" indent="-342900">
              <a:buClr>
                <a:srgbClr val="518584"/>
              </a:buClr>
              <a:defRPr/>
            </a:pPr>
            <a:r>
              <a:rPr lang="fi-FI" kern="0" dirty="0" err="1">
                <a:latin typeface="Calibri" pitchFamily="34" charset="0"/>
                <a:cs typeface="Calibri" pitchFamily="34" charset="0"/>
              </a:rPr>
              <a:t>Optional</a:t>
            </a:r>
            <a:r>
              <a:rPr lang="fi-FI" kern="0" dirty="0">
                <a:latin typeface="Calibri" pitchFamily="34" charset="0"/>
                <a:cs typeface="Calibri" pitchFamily="34" charset="0"/>
              </a:rPr>
              <a:t> </a:t>
            </a:r>
            <a:r>
              <a:rPr lang="fi-FI" kern="0" dirty="0" err="1">
                <a:latin typeface="Calibri" pitchFamily="34" charset="0"/>
                <a:cs typeface="Calibri" pitchFamily="34" charset="0"/>
              </a:rPr>
              <a:t>map-based</a:t>
            </a:r>
            <a:r>
              <a:rPr lang="fi-FI" kern="0" dirty="0">
                <a:latin typeface="Calibri" pitchFamily="34" charset="0"/>
                <a:cs typeface="Calibri" pitchFamily="34" charset="0"/>
              </a:rPr>
              <a:t> </a:t>
            </a:r>
            <a:r>
              <a:rPr lang="fi-FI" kern="0" dirty="0" err="1">
                <a:latin typeface="Calibri" pitchFamily="34" charset="0"/>
                <a:cs typeface="Calibri" pitchFamily="34" charset="0"/>
              </a:rPr>
              <a:t>guidance</a:t>
            </a:r>
            <a:endParaRPr lang="fi-FI" kern="0" dirty="0">
              <a:latin typeface="Calibri" pitchFamily="34" charset="0"/>
              <a:cs typeface="Calibri" pitchFamily="34" charset="0"/>
            </a:endParaRPr>
          </a:p>
          <a:p>
            <a:pPr marL="1001712" lvl="2" indent="-285750">
              <a:buClr>
                <a:srgbClr val="304C74"/>
              </a:buClr>
              <a:defRPr/>
            </a:pPr>
            <a:r>
              <a:rPr lang="fi-FI" kern="0" dirty="0">
                <a:latin typeface="Calibri" pitchFamily="34" charset="0"/>
                <a:cs typeface="Calibri" pitchFamily="34" charset="0"/>
              </a:rPr>
              <a:t>WLAN </a:t>
            </a:r>
            <a:r>
              <a:rPr lang="fi-FI" kern="0" dirty="0" err="1">
                <a:latin typeface="Calibri" pitchFamily="34" charset="0"/>
                <a:cs typeface="Calibri" pitchFamily="34" charset="0"/>
              </a:rPr>
              <a:t>positioning</a:t>
            </a:r>
            <a:r>
              <a:rPr lang="fi-FI" kern="0" dirty="0">
                <a:latin typeface="Calibri" pitchFamily="34" charset="0"/>
                <a:cs typeface="Calibri" pitchFamily="34" charset="0"/>
              </a:rPr>
              <a:t> of </a:t>
            </a:r>
            <a:r>
              <a:rPr lang="fi-FI" kern="0" dirty="0" err="1">
                <a:latin typeface="Calibri" pitchFamily="34" charset="0"/>
                <a:cs typeface="Calibri" pitchFamily="34" charset="0"/>
              </a:rPr>
              <a:t>the</a:t>
            </a:r>
            <a:r>
              <a:rPr lang="fi-FI" kern="0" dirty="0">
                <a:latin typeface="Calibri" pitchFamily="34" charset="0"/>
                <a:cs typeface="Calibri" pitchFamily="34" charset="0"/>
              </a:rPr>
              <a:t> </a:t>
            </a:r>
            <a:r>
              <a:rPr lang="fi-FI" kern="0" dirty="0" err="1">
                <a:latin typeface="Calibri" pitchFamily="34" charset="0"/>
                <a:cs typeface="Calibri" pitchFamily="34" charset="0"/>
              </a:rPr>
              <a:t>device</a:t>
            </a:r>
            <a:r>
              <a:rPr lang="fi-FI" kern="0" dirty="0">
                <a:latin typeface="Calibri" pitchFamily="34" charset="0"/>
                <a:cs typeface="Calibri" pitchFamily="34" charset="0"/>
              </a:rPr>
              <a:t> </a:t>
            </a:r>
            <a:r>
              <a:rPr lang="fi-FI" kern="0" dirty="0" err="1">
                <a:latin typeface="Calibri" pitchFamily="34" charset="0"/>
                <a:cs typeface="Calibri" pitchFamily="34" charset="0"/>
              </a:rPr>
              <a:t>based</a:t>
            </a:r>
            <a:br>
              <a:rPr lang="fi-FI" kern="0" dirty="0">
                <a:latin typeface="Calibri" pitchFamily="34" charset="0"/>
                <a:cs typeface="Calibri" pitchFamily="34" charset="0"/>
              </a:rPr>
            </a:br>
            <a:r>
              <a:rPr lang="fi-FI" kern="0" dirty="0">
                <a:latin typeface="Calibri" pitchFamily="34" charset="0"/>
                <a:cs typeface="Calibri" pitchFamily="34" charset="0"/>
              </a:rPr>
              <a:t>on RF </a:t>
            </a:r>
            <a:r>
              <a:rPr lang="fi-FI" kern="0" dirty="0" err="1">
                <a:latin typeface="Calibri" pitchFamily="34" charset="0"/>
                <a:cs typeface="Calibri" pitchFamily="34" charset="0"/>
              </a:rPr>
              <a:t>fingerprint</a:t>
            </a:r>
            <a:endParaRPr lang="fi-FI" kern="0" dirty="0">
              <a:latin typeface="Calibri" pitchFamily="34" charset="0"/>
              <a:cs typeface="Calibri" pitchFamily="34" charset="0"/>
            </a:endParaRPr>
          </a:p>
          <a:p>
            <a:pPr marL="174625" lvl="1" indent="-174625">
              <a:buClr>
                <a:srgbClr val="304C74"/>
              </a:buClr>
              <a:defRPr/>
            </a:pPr>
            <a:endParaRPr lang="fi-FI" sz="1400" kern="0" dirty="0">
              <a:latin typeface="Calibri" pitchFamily="34" charset="0"/>
              <a:cs typeface="Calibri" pitchFamily="34" charset="0"/>
            </a:endParaRPr>
          </a:p>
          <a:p>
            <a:pPr marL="342900" lvl="1" indent="-342900">
              <a:buClr>
                <a:srgbClr val="304C74"/>
              </a:buClr>
              <a:defRPr/>
            </a:pPr>
            <a:r>
              <a:rPr lang="fi-FI" sz="2800" kern="0" dirty="0" err="1">
                <a:latin typeface="Calibri" pitchFamily="34" charset="0"/>
                <a:cs typeface="Calibri" pitchFamily="34" charset="0"/>
              </a:rPr>
              <a:t>Motivation</a:t>
            </a:r>
            <a:endParaRPr lang="fi-FI" sz="2800" kern="0" dirty="0">
              <a:latin typeface="Calibri" pitchFamily="34" charset="0"/>
              <a:cs typeface="Calibri" pitchFamily="34" charset="0"/>
            </a:endParaRPr>
          </a:p>
          <a:p>
            <a:pPr marL="800100" lvl="2" indent="-342900">
              <a:buClr>
                <a:srgbClr val="304C74"/>
              </a:buClr>
              <a:defRPr/>
            </a:pPr>
            <a:r>
              <a:rPr lang="fi-FI" sz="2400" kern="0" dirty="0">
                <a:latin typeface="Calibri" pitchFamily="34" charset="0"/>
                <a:cs typeface="Calibri" pitchFamily="34" charset="0"/>
              </a:rPr>
              <a:t>To </a:t>
            </a:r>
            <a:r>
              <a:rPr lang="fi-FI" sz="2400" kern="0" dirty="0" err="1">
                <a:latin typeface="Calibri" pitchFamily="34" charset="0"/>
                <a:cs typeface="Calibri" pitchFamily="34" charset="0"/>
              </a:rPr>
              <a:t>provide</a:t>
            </a:r>
            <a:r>
              <a:rPr lang="fi-FI" sz="2400" kern="0" dirty="0">
                <a:latin typeface="Calibri" pitchFamily="34" charset="0"/>
                <a:cs typeface="Calibri" pitchFamily="34" charset="0"/>
              </a:rPr>
              <a:t> mobile </a:t>
            </a:r>
            <a:r>
              <a:rPr lang="fi-FI" sz="2400" kern="0" dirty="0" err="1">
                <a:latin typeface="Calibri" pitchFamily="34" charset="0"/>
                <a:cs typeface="Calibri" pitchFamily="34" charset="0"/>
              </a:rPr>
              <a:t>access</a:t>
            </a:r>
            <a:r>
              <a:rPr lang="fi-FI" sz="2400" kern="0" dirty="0">
                <a:latin typeface="Calibri" pitchFamily="34" charset="0"/>
                <a:cs typeface="Calibri" pitchFamily="34" charset="0"/>
              </a:rPr>
              <a:t> to </a:t>
            </a:r>
            <a:r>
              <a:rPr lang="fi-FI" sz="2400" kern="0" dirty="0" err="1">
                <a:latin typeface="Calibri" pitchFamily="34" charset="0"/>
                <a:cs typeface="Calibri" pitchFamily="34" charset="0"/>
              </a:rPr>
              <a:t>library</a:t>
            </a:r>
            <a:r>
              <a:rPr lang="fi-FI" sz="2400" kern="0" dirty="0">
                <a:latin typeface="Calibri" pitchFamily="34" charset="0"/>
                <a:cs typeface="Calibri" pitchFamily="34" charset="0"/>
              </a:rPr>
              <a:t> </a:t>
            </a:r>
            <a:r>
              <a:rPr lang="fi-FI" sz="2400" kern="0" dirty="0" err="1">
                <a:latin typeface="Calibri" pitchFamily="34" charset="0"/>
                <a:cs typeface="Calibri" pitchFamily="34" charset="0"/>
              </a:rPr>
              <a:t>database</a:t>
            </a:r>
            <a:endParaRPr lang="fi-FI" sz="2400" kern="0" dirty="0">
              <a:latin typeface="Calibri" pitchFamily="34" charset="0"/>
              <a:cs typeface="Calibri" pitchFamily="34" charset="0"/>
            </a:endParaRPr>
          </a:p>
          <a:p>
            <a:pPr marL="800100" lvl="2" indent="-342900">
              <a:buClr>
                <a:srgbClr val="304C74"/>
              </a:buClr>
              <a:defRPr/>
            </a:pPr>
            <a:r>
              <a:rPr lang="fi-FI" sz="2400" kern="0" dirty="0">
                <a:latin typeface="Calibri" pitchFamily="34" charset="0"/>
                <a:cs typeface="Calibri" pitchFamily="34" charset="0"/>
              </a:rPr>
              <a:t>To </a:t>
            </a:r>
            <a:r>
              <a:rPr lang="fi-FI" sz="2400" kern="0" dirty="0" err="1">
                <a:latin typeface="Calibri" pitchFamily="34" charset="0"/>
                <a:cs typeface="Calibri" pitchFamily="34" charset="0"/>
              </a:rPr>
              <a:t>assist</a:t>
            </a:r>
            <a:r>
              <a:rPr lang="fi-FI" sz="2400" kern="0" dirty="0">
                <a:latin typeface="Calibri" pitchFamily="34" charset="0"/>
                <a:cs typeface="Calibri" pitchFamily="34" charset="0"/>
              </a:rPr>
              <a:t> </a:t>
            </a:r>
            <a:r>
              <a:rPr lang="fi-FI" sz="2400" kern="0" dirty="0" err="1">
                <a:latin typeface="Calibri" pitchFamily="34" charset="0"/>
                <a:cs typeface="Calibri" pitchFamily="34" charset="0"/>
              </a:rPr>
              <a:t>library</a:t>
            </a:r>
            <a:r>
              <a:rPr lang="fi-FI" sz="2400" kern="0" dirty="0">
                <a:latin typeface="Calibri" pitchFamily="34" charset="0"/>
                <a:cs typeface="Calibri" pitchFamily="34" charset="0"/>
              </a:rPr>
              <a:t> </a:t>
            </a:r>
            <a:r>
              <a:rPr lang="fi-FI" sz="2400" kern="0" dirty="0" err="1">
                <a:latin typeface="Calibri" pitchFamily="34" charset="0"/>
                <a:cs typeface="Calibri" pitchFamily="34" charset="0"/>
              </a:rPr>
              <a:t>users</a:t>
            </a:r>
            <a:r>
              <a:rPr lang="fi-FI" sz="2400" kern="0" dirty="0">
                <a:latin typeface="Calibri" pitchFamily="34" charset="0"/>
                <a:cs typeface="Calibri" pitchFamily="34" charset="0"/>
              </a:rPr>
              <a:t> in </a:t>
            </a:r>
            <a:r>
              <a:rPr lang="fi-FI" sz="2400" kern="0" dirty="0" err="1">
                <a:latin typeface="Calibri" pitchFamily="34" charset="0"/>
                <a:cs typeface="Calibri" pitchFamily="34" charset="0"/>
              </a:rPr>
              <a:t>finding</a:t>
            </a:r>
            <a:r>
              <a:rPr lang="fi-FI" sz="2400" kern="0" dirty="0">
                <a:latin typeface="Calibri" pitchFamily="34" charset="0"/>
                <a:cs typeface="Calibri" pitchFamily="34" charset="0"/>
              </a:rPr>
              <a:t> </a:t>
            </a:r>
            <a:r>
              <a:rPr lang="fi-FI" sz="2400" kern="0" dirty="0" err="1">
                <a:latin typeface="Calibri" pitchFamily="34" charset="0"/>
                <a:cs typeface="Calibri" pitchFamily="34" charset="0"/>
              </a:rPr>
              <a:t>books</a:t>
            </a:r>
            <a:r>
              <a:rPr lang="fi-FI" sz="2400" kern="0" dirty="0">
                <a:latin typeface="Calibri" pitchFamily="34" charset="0"/>
                <a:cs typeface="Calibri" pitchFamily="34" charset="0"/>
              </a:rPr>
              <a:t> </a:t>
            </a:r>
            <a:r>
              <a:rPr lang="fi-FI" sz="2400" kern="0" dirty="0" err="1">
                <a:latin typeface="Calibri" pitchFamily="34" charset="0"/>
                <a:cs typeface="Calibri" pitchFamily="34" charset="0"/>
              </a:rPr>
              <a:t>by</a:t>
            </a:r>
            <a:br>
              <a:rPr lang="fi-FI" sz="2400" kern="0" dirty="0">
                <a:latin typeface="Calibri" pitchFamily="34" charset="0"/>
                <a:cs typeface="Calibri" pitchFamily="34" charset="0"/>
              </a:rPr>
            </a:br>
            <a:r>
              <a:rPr lang="fi-FI" sz="2400" kern="0" dirty="0" err="1">
                <a:latin typeface="Calibri" pitchFamily="34" charset="0"/>
                <a:cs typeface="Calibri" pitchFamily="34" charset="0"/>
              </a:rPr>
              <a:t>themselves</a:t>
            </a:r>
            <a:endParaRPr lang="fi-FI" sz="2400" kern="0" dirty="0">
              <a:latin typeface="Calibri" pitchFamily="34" charset="0"/>
              <a:cs typeface="Calibri" pitchFamily="34" charset="0"/>
            </a:endParaRPr>
          </a:p>
          <a:p>
            <a:pPr marL="1200150" lvl="3" indent="-285750">
              <a:buClr>
                <a:srgbClr val="304C74"/>
              </a:buClr>
              <a:defRPr/>
            </a:pPr>
            <a:r>
              <a:rPr lang="fi-FI" sz="2000" kern="0" dirty="0" err="1">
                <a:latin typeface="Calibri" pitchFamily="34" charset="0"/>
                <a:cs typeface="Calibri" pitchFamily="34" charset="0"/>
              </a:rPr>
              <a:t>Users</a:t>
            </a:r>
            <a:r>
              <a:rPr lang="fi-FI" sz="2000" kern="0" dirty="0">
                <a:latin typeface="Calibri" pitchFamily="34" charset="0"/>
                <a:cs typeface="Calibri" pitchFamily="34" charset="0"/>
              </a:rPr>
              <a:t> </a:t>
            </a:r>
            <a:r>
              <a:rPr lang="fi-FI" sz="2000" kern="0" dirty="0" err="1">
                <a:latin typeface="Calibri" pitchFamily="34" charset="0"/>
                <a:cs typeface="Calibri" pitchFamily="34" charset="0"/>
              </a:rPr>
              <a:t>not</a:t>
            </a:r>
            <a:r>
              <a:rPr lang="fi-FI" sz="2000" kern="0" dirty="0">
                <a:latin typeface="Calibri" pitchFamily="34" charset="0"/>
                <a:cs typeface="Calibri" pitchFamily="34" charset="0"/>
              </a:rPr>
              <a:t> </a:t>
            </a:r>
            <a:r>
              <a:rPr lang="fi-FI" sz="2000" kern="0" dirty="0" err="1">
                <a:latin typeface="Calibri" pitchFamily="34" charset="0"/>
                <a:cs typeface="Calibri" pitchFamily="34" charset="0"/>
              </a:rPr>
              <a:t>familiar</a:t>
            </a:r>
            <a:r>
              <a:rPr lang="fi-FI" sz="2000" kern="0" dirty="0">
                <a:latin typeface="Calibri" pitchFamily="34" charset="0"/>
                <a:cs typeface="Calibri" pitchFamily="34" charset="0"/>
              </a:rPr>
              <a:t> </a:t>
            </a:r>
            <a:r>
              <a:rPr lang="fi-FI" sz="2000" kern="0" dirty="0" err="1">
                <a:latin typeface="Calibri" pitchFamily="34" charset="0"/>
                <a:cs typeface="Calibri" pitchFamily="34" charset="0"/>
              </a:rPr>
              <a:t>with</a:t>
            </a:r>
            <a:r>
              <a:rPr lang="fi-FI" sz="2000" kern="0" dirty="0">
                <a:latin typeface="Calibri" pitchFamily="34" charset="0"/>
                <a:cs typeface="Calibri" pitchFamily="34" charset="0"/>
              </a:rPr>
              <a:t> </a:t>
            </a:r>
            <a:r>
              <a:rPr lang="fi-FI" sz="2000" kern="0" dirty="0" err="1">
                <a:latin typeface="Calibri" pitchFamily="34" charset="0"/>
                <a:cs typeface="Calibri" pitchFamily="34" charset="0"/>
              </a:rPr>
              <a:t>the</a:t>
            </a:r>
            <a:r>
              <a:rPr lang="fi-FI" sz="2000" kern="0" dirty="0">
                <a:latin typeface="Calibri" pitchFamily="34" charset="0"/>
                <a:cs typeface="Calibri" pitchFamily="34" charset="0"/>
              </a:rPr>
              <a:t> </a:t>
            </a:r>
            <a:r>
              <a:rPr lang="fi-FI" sz="2000" kern="0" dirty="0" err="1">
                <a:latin typeface="Calibri" pitchFamily="34" charset="0"/>
                <a:cs typeface="Calibri" pitchFamily="34" charset="0"/>
              </a:rPr>
              <a:t>shelf</a:t>
            </a:r>
            <a:r>
              <a:rPr lang="fi-FI" sz="2000" kern="0" dirty="0">
                <a:latin typeface="Calibri" pitchFamily="34" charset="0"/>
                <a:cs typeface="Calibri" pitchFamily="34" charset="0"/>
              </a:rPr>
              <a:t> </a:t>
            </a:r>
            <a:r>
              <a:rPr lang="fi-FI" sz="2000" kern="0" dirty="0" err="1">
                <a:latin typeface="Calibri" pitchFamily="34" charset="0"/>
                <a:cs typeface="Calibri" pitchFamily="34" charset="0"/>
              </a:rPr>
              <a:t>classification</a:t>
            </a:r>
            <a:br>
              <a:rPr lang="fi-FI" sz="2000" kern="0" dirty="0">
                <a:latin typeface="Calibri" pitchFamily="34" charset="0"/>
                <a:cs typeface="Calibri" pitchFamily="34" charset="0"/>
              </a:rPr>
            </a:br>
            <a:r>
              <a:rPr lang="fi-FI" sz="2000" kern="0" dirty="0" err="1">
                <a:latin typeface="Calibri" pitchFamily="34" charset="0"/>
                <a:cs typeface="Calibri" pitchFamily="34" charset="0"/>
              </a:rPr>
              <a:t>system</a:t>
            </a:r>
            <a:r>
              <a:rPr lang="fi-FI" sz="2000" kern="0" dirty="0">
                <a:latin typeface="Calibri" pitchFamily="34" charset="0"/>
                <a:cs typeface="Calibri" pitchFamily="34" charset="0"/>
              </a:rPr>
              <a:t> </a:t>
            </a:r>
            <a:r>
              <a:rPr lang="fi-FI" sz="2000" kern="0" dirty="0" err="1">
                <a:latin typeface="Calibri" pitchFamily="34" charset="0"/>
                <a:cs typeface="Calibri" pitchFamily="34" charset="0"/>
              </a:rPr>
              <a:t>overload</a:t>
            </a:r>
            <a:r>
              <a:rPr lang="fi-FI" sz="2000" kern="0" dirty="0">
                <a:latin typeface="Calibri" pitchFamily="34" charset="0"/>
                <a:cs typeface="Calibri" pitchFamily="34" charset="0"/>
              </a:rPr>
              <a:t> </a:t>
            </a:r>
            <a:r>
              <a:rPr lang="fi-FI" sz="2000" kern="0" dirty="0" err="1">
                <a:latin typeface="Calibri" pitchFamily="34" charset="0"/>
                <a:cs typeface="Calibri" pitchFamily="34" charset="0"/>
              </a:rPr>
              <a:t>the</a:t>
            </a:r>
            <a:r>
              <a:rPr lang="fi-FI" sz="2000" kern="0" dirty="0">
                <a:latin typeface="Calibri" pitchFamily="34" charset="0"/>
                <a:cs typeface="Calibri" pitchFamily="34" charset="0"/>
              </a:rPr>
              <a:t> </a:t>
            </a:r>
            <a:r>
              <a:rPr lang="fi-FI" sz="2000" kern="0" dirty="0" err="1">
                <a:latin typeface="Calibri" pitchFamily="34" charset="0"/>
                <a:cs typeface="Calibri" pitchFamily="34" charset="0"/>
              </a:rPr>
              <a:t>library</a:t>
            </a:r>
            <a:r>
              <a:rPr lang="fi-FI" sz="2000" kern="0" dirty="0">
                <a:latin typeface="Calibri" pitchFamily="34" charset="0"/>
                <a:cs typeface="Calibri" pitchFamily="34" charset="0"/>
              </a:rPr>
              <a:t> </a:t>
            </a:r>
            <a:r>
              <a:rPr lang="fi-FI" sz="2000" kern="0" dirty="0" err="1">
                <a:latin typeface="Calibri" pitchFamily="34" charset="0"/>
                <a:cs typeface="Calibri" pitchFamily="34" charset="0"/>
              </a:rPr>
              <a:t>staff</a:t>
            </a:r>
            <a:r>
              <a:rPr lang="fi-FI" sz="2000" kern="0" dirty="0">
                <a:latin typeface="Calibri" pitchFamily="34" charset="0"/>
                <a:cs typeface="Calibri" pitchFamily="34" charset="0"/>
              </a:rPr>
              <a:t> </a:t>
            </a:r>
            <a:r>
              <a:rPr lang="fi-FI" sz="2000" kern="0" dirty="0" err="1">
                <a:latin typeface="Calibri" pitchFamily="34" charset="0"/>
                <a:cs typeface="Calibri" pitchFamily="34" charset="0"/>
              </a:rPr>
              <a:t>with</a:t>
            </a:r>
            <a:r>
              <a:rPr lang="fi-FI" sz="2000" kern="0" dirty="0">
                <a:latin typeface="Calibri" pitchFamily="34" charset="0"/>
                <a:cs typeface="Calibri" pitchFamily="34" charset="0"/>
              </a:rPr>
              <a:t> </a:t>
            </a:r>
            <a:r>
              <a:rPr lang="fi-FI" sz="2000" kern="0" dirty="0" err="1">
                <a:latin typeface="Calibri" pitchFamily="34" charset="0"/>
                <a:cs typeface="Calibri" pitchFamily="34" charset="0"/>
              </a:rPr>
              <a:t>their</a:t>
            </a:r>
            <a:br>
              <a:rPr lang="fi-FI" sz="2000" kern="0" dirty="0">
                <a:latin typeface="Calibri" pitchFamily="34" charset="0"/>
                <a:cs typeface="Calibri" pitchFamily="34" charset="0"/>
              </a:rPr>
            </a:br>
            <a:r>
              <a:rPr lang="fi-FI" sz="2000" kern="0" dirty="0" err="1">
                <a:latin typeface="Calibri" pitchFamily="34" charset="0"/>
                <a:cs typeface="Calibri" pitchFamily="34" charset="0"/>
              </a:rPr>
              <a:t>requests</a:t>
            </a:r>
            <a:r>
              <a:rPr lang="fi-FI" sz="2000" kern="0" dirty="0">
                <a:latin typeface="Calibri" pitchFamily="34" charset="0"/>
                <a:cs typeface="Calibri" pitchFamily="34" charset="0"/>
              </a:rPr>
              <a:t> for </a:t>
            </a:r>
            <a:r>
              <a:rPr lang="fi-FI" sz="2000" kern="0" dirty="0" err="1">
                <a:latin typeface="Calibri" pitchFamily="34" charset="0"/>
                <a:cs typeface="Calibri" pitchFamily="34" charset="0"/>
              </a:rPr>
              <a:t>guidance</a:t>
            </a:r>
            <a:endParaRPr lang="fi-FI" sz="2000" kern="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Clr>
                <a:srgbClr val="ADC0DF"/>
              </a:buClr>
              <a:defRPr/>
            </a:pPr>
            <a:endParaRPr lang="fi-FI" sz="2400" kern="0" dirty="0">
              <a:latin typeface="Calibri" pitchFamily="34" charset="0"/>
              <a:cs typeface="Calibri" pitchFamily="34" charset="0"/>
            </a:endParaRPr>
          </a:p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B65EFA7-2DA1-FD43-9B87-98E62AA9DC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defPPr>
              <a:defRPr lang="fi-FI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0BFD98-4054-4247-80B4-7D00215C19CE}" type="slidenum">
              <a:rPr lang="fi-FI" smtClean="0"/>
              <a:pPr/>
              <a:t>22</a:t>
            </a:fld>
            <a:endParaRPr lang="fi-FI"/>
          </a:p>
        </p:txBody>
      </p:sp>
      <p:pic>
        <p:nvPicPr>
          <p:cNvPr id="7" name="Picture 12" descr="0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6136" y="1027907"/>
            <a:ext cx="3266901" cy="2186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3" descr="3-kart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41399" y="3382967"/>
            <a:ext cx="2321638" cy="262496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712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SmartLibrary version 1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28650" y="1547814"/>
            <a:ext cx="7886700" cy="1604963"/>
          </a:xfrm>
        </p:spPr>
        <p:txBody>
          <a:bodyPr>
            <a:normAutofit fontScale="77500" lnSpcReduction="20000"/>
          </a:bodyPr>
          <a:lstStyle/>
          <a:p>
            <a:r>
              <a:rPr lang="fi-FI" dirty="0"/>
              <a:t>Separate client application for WLAN positioning of the PDA</a:t>
            </a:r>
          </a:p>
          <a:p>
            <a:r>
              <a:rPr lang="fi-FI" dirty="0"/>
              <a:t>"Raw" graphics</a:t>
            </a:r>
          </a:p>
          <a:p>
            <a:r>
              <a:rPr lang="fi-FI" dirty="0"/>
              <a:t>In user evaluation map-based guidance to books proved useful, especially to novice library patrons</a:t>
            </a:r>
          </a:p>
          <a:p>
            <a:pPr lvl="1"/>
            <a:r>
              <a:rPr lang="fi-FI" dirty="0"/>
              <a:t>Usefulness of dynamic relative user positioning remained doubtful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i-FI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0BFD98-4054-4247-80B4-7D00215C19CE}" type="slidenum">
              <a:rPr lang="fi-FI" smtClean="0"/>
              <a:pPr/>
              <a:t>23</a:t>
            </a:fld>
            <a:endParaRPr lang="fi-FI"/>
          </a:p>
        </p:txBody>
      </p:sp>
      <p:sp>
        <p:nvSpPr>
          <p:cNvPr id="7" name="TextBox 6"/>
          <p:cNvSpPr txBox="1"/>
          <p:nvPr/>
        </p:nvSpPr>
        <p:spPr>
          <a:xfrm>
            <a:off x="1575620" y="6173788"/>
            <a:ext cx="5948708" cy="567580"/>
          </a:xfrm>
          <a:prstGeom prst="rect">
            <a:avLst/>
          </a:prstGeom>
          <a:solidFill>
            <a:srgbClr val="B8E0E3"/>
          </a:solidFill>
          <a:ln w="28575">
            <a:solidFill>
              <a:schemeClr val="tx1"/>
            </a:solidFill>
          </a:ln>
        </p:spPr>
        <p:txBody>
          <a:bodyPr/>
          <a:lstStyle/>
          <a:p>
            <a:pPr algn="just">
              <a:buClr>
                <a:srgbClr val="ADC0DF"/>
              </a:buClr>
              <a:buFontTx/>
              <a:buNone/>
              <a:defRPr/>
            </a:pPr>
            <a:r>
              <a:rPr lang="fi-FI" sz="1600" kern="0" dirty="0">
                <a:latin typeface="Calibri" pitchFamily="34" charset="0"/>
                <a:cs typeface="Calibri" pitchFamily="34" charset="0"/>
              </a:rPr>
              <a:t>Aittola M, Ryhänen T &amp; Ojala T (2003) </a:t>
            </a:r>
            <a:r>
              <a:rPr lang="fi-FI" sz="1600" b="1" kern="0" dirty="0">
                <a:latin typeface="Calibri" pitchFamily="34" charset="0"/>
                <a:cs typeface="Calibri" pitchFamily="34" charset="0"/>
              </a:rPr>
              <a:t>SmartLibrary - Location-aware mobile library service</a:t>
            </a:r>
            <a:r>
              <a:rPr lang="fi-FI" sz="1600" kern="0" dirty="0">
                <a:latin typeface="Calibri" pitchFamily="34" charset="0"/>
                <a:cs typeface="Calibri" pitchFamily="34" charset="0"/>
              </a:rPr>
              <a:t>. Proc. Mobile HCI 2003, Udine, Italy, 411-416.</a:t>
            </a:r>
          </a:p>
        </p:txBody>
      </p:sp>
      <p:grpSp>
        <p:nvGrpSpPr>
          <p:cNvPr id="8" name="Group 4"/>
          <p:cNvGrpSpPr>
            <a:grpSpLocks noChangeAspect="1"/>
          </p:cNvGrpSpPr>
          <p:nvPr/>
        </p:nvGrpSpPr>
        <p:grpSpPr bwMode="auto">
          <a:xfrm>
            <a:off x="1500188" y="3430588"/>
            <a:ext cx="6319837" cy="2713037"/>
            <a:chOff x="1285852" y="3000372"/>
            <a:chExt cx="6773104" cy="2907345"/>
          </a:xfrm>
        </p:grpSpPr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5852" y="3000372"/>
              <a:ext cx="6773104" cy="29073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Oval 6"/>
            <p:cNvSpPr>
              <a:spLocks noChangeArrowheads="1"/>
            </p:cNvSpPr>
            <p:nvPr/>
          </p:nvSpPr>
          <p:spPr bwMode="auto">
            <a:xfrm>
              <a:off x="3500430" y="4929198"/>
              <a:ext cx="571504" cy="357190"/>
            </a:xfrm>
            <a:prstGeom prst="ellipse">
              <a:avLst/>
            </a:prstGeom>
            <a:noFill/>
            <a:ln w="5715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488" tIns="44450" rIns="90488" bIns="44450"/>
            <a:lstStyle/>
            <a:p>
              <a:endParaRPr lang="fi-FI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33E8929-9FD0-6A43-A735-F6FFAC5DA3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754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SmartLibrary version 2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28650" y="1457325"/>
            <a:ext cx="7886700" cy="1670051"/>
          </a:xfrm>
        </p:spPr>
        <p:txBody>
          <a:bodyPr>
            <a:normAutofit fontScale="77500" lnSpcReduction="20000"/>
          </a:bodyPr>
          <a:lstStyle/>
          <a:p>
            <a:r>
              <a:rPr lang="fi-FI" dirty="0"/>
              <a:t>Pure web-based (XHTML) browsing UI</a:t>
            </a:r>
          </a:p>
          <a:p>
            <a:r>
              <a:rPr lang="fi-FI" dirty="0"/>
              <a:t>Web CPI (Content Provider Interface) for content management</a:t>
            </a:r>
          </a:p>
          <a:p>
            <a:pPr lvl="1"/>
            <a:r>
              <a:rPr lang="fi-FI" dirty="0"/>
              <a:t>Other library resources included, in addition to books</a:t>
            </a:r>
          </a:p>
          <a:p>
            <a:r>
              <a:rPr lang="fi-FI" dirty="0"/>
              <a:t>Improved graphics</a:t>
            </a:r>
          </a:p>
          <a:p>
            <a:pPr lvl="1"/>
            <a:r>
              <a:rPr lang="fi-FI" dirty="0"/>
              <a:t>Had to create floorplans for the whole university :)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i-FI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0BFD98-4054-4247-80B4-7D00215C19CE}" type="slidenum">
              <a:rPr lang="fi-FI" smtClean="0"/>
              <a:pPr/>
              <a:t>24</a:t>
            </a:fld>
            <a:endParaRPr lang="fi-FI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0" y="3214688"/>
            <a:ext cx="6643688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1173236" y="6140450"/>
            <a:ext cx="6639124" cy="584775"/>
          </a:xfrm>
          <a:prstGeom prst="rect">
            <a:avLst/>
          </a:prstGeom>
          <a:solidFill>
            <a:srgbClr val="B8E0E3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>
              <a:buFontTx/>
              <a:buNone/>
            </a:pPr>
            <a:r>
              <a:rPr lang="en-US" sz="1600" dirty="0" err="1">
                <a:latin typeface="Calibri" pitchFamily="34" charset="0"/>
                <a:cs typeface="Calibri" pitchFamily="34" charset="0"/>
              </a:rPr>
              <a:t>Aittola</a:t>
            </a:r>
            <a:r>
              <a:rPr lang="en-US" sz="1600" dirty="0">
                <a:latin typeface="Calibri" pitchFamily="34" charset="0"/>
                <a:cs typeface="Calibri" pitchFamily="34" charset="0"/>
              </a:rPr>
              <a:t> M, </a:t>
            </a:r>
            <a:r>
              <a:rPr lang="en-US" sz="1600" dirty="0" err="1">
                <a:latin typeface="Calibri" pitchFamily="34" charset="0"/>
                <a:cs typeface="Calibri" pitchFamily="34" charset="0"/>
              </a:rPr>
              <a:t>Parhi</a:t>
            </a:r>
            <a:r>
              <a:rPr lang="en-US" sz="1600" dirty="0">
                <a:latin typeface="Calibri" pitchFamily="34" charset="0"/>
                <a:cs typeface="Calibri" pitchFamily="34" charset="0"/>
              </a:rPr>
              <a:t> P, </a:t>
            </a:r>
            <a:r>
              <a:rPr lang="en-US" sz="1600" dirty="0" err="1">
                <a:latin typeface="Calibri" pitchFamily="34" charset="0"/>
                <a:cs typeface="Calibri" pitchFamily="34" charset="0"/>
              </a:rPr>
              <a:t>Vieruaho</a:t>
            </a:r>
            <a:r>
              <a:rPr lang="en-US" sz="1600" dirty="0">
                <a:latin typeface="Calibri" pitchFamily="34" charset="0"/>
                <a:cs typeface="Calibri" pitchFamily="34" charset="0"/>
              </a:rPr>
              <a:t> M &amp; </a:t>
            </a:r>
            <a:r>
              <a:rPr lang="en-US" sz="1600" dirty="0" err="1">
                <a:latin typeface="Calibri" pitchFamily="34" charset="0"/>
                <a:cs typeface="Calibri" pitchFamily="34" charset="0"/>
              </a:rPr>
              <a:t>Ojala</a:t>
            </a:r>
            <a:r>
              <a:rPr lang="en-US" sz="1600" dirty="0">
                <a:latin typeface="Calibri" pitchFamily="34" charset="0"/>
                <a:cs typeface="Calibri" pitchFamily="34" charset="0"/>
              </a:rPr>
              <a:t> T (2004) </a:t>
            </a:r>
            <a:r>
              <a:rPr lang="en-US" sz="1600" b="1" dirty="0">
                <a:latin typeface="Calibri" pitchFamily="34" charset="0"/>
                <a:cs typeface="Calibri" pitchFamily="34" charset="0"/>
              </a:rPr>
              <a:t>Comparison of mobile and fixed use of </a:t>
            </a:r>
            <a:r>
              <a:rPr lang="en-US" sz="1600" b="1" dirty="0" err="1">
                <a:latin typeface="Calibri" pitchFamily="34" charset="0"/>
                <a:cs typeface="Calibri" pitchFamily="34" charset="0"/>
              </a:rPr>
              <a:t>SmartLibrary</a:t>
            </a:r>
            <a:r>
              <a:rPr lang="en-US" sz="1600" dirty="0">
                <a:latin typeface="Calibri" pitchFamily="34" charset="0"/>
                <a:cs typeface="Calibri" pitchFamily="34" charset="0"/>
              </a:rPr>
              <a:t>. Proc. Mobile HCI 2004, Glasgow, Scotland, 383-387.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5120BB2-1F36-A745-8587-D51F843874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227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lide"/>
          <p:cNvSpPr txBox="1"/>
          <p:nvPr/>
        </p:nvSpPr>
        <p:spPr>
          <a:xfrm>
            <a:off x="4304109" y="6456164"/>
            <a:ext cx="526852" cy="245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>
            <a:spAutoFit/>
          </a:bodyPr>
          <a:lstStyle>
            <a:lvl1pPr>
              <a:buClr>
                <a:srgbClr val="BEBFC1"/>
              </a:buClr>
              <a:buFont typeface="Arial"/>
              <a:defRPr sz="1600">
                <a:solidFill>
                  <a:srgbClr val="BEBFC1"/>
                </a:solidFill>
                <a:uFill>
                  <a:solidFill>
                    <a:srgbClr val="BEBFC1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125"/>
              <a:t>Slide</a:t>
            </a:r>
          </a:p>
        </p:txBody>
      </p:sp>
      <p:sp>
        <p:nvSpPr>
          <p:cNvPr id="199" name="November 13, 2014"/>
          <p:cNvSpPr txBox="1"/>
          <p:nvPr/>
        </p:nvSpPr>
        <p:spPr>
          <a:xfrm>
            <a:off x="71438" y="6456164"/>
            <a:ext cx="1616273" cy="245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>
            <a:spAutoFit/>
          </a:bodyPr>
          <a:lstStyle>
            <a:lvl1pPr>
              <a:buClr>
                <a:srgbClr val="BEBFC1"/>
              </a:buClr>
              <a:buFont typeface="Arial"/>
              <a:defRPr sz="1600">
                <a:solidFill>
                  <a:srgbClr val="BEBFC1"/>
                </a:solidFill>
                <a:uFill>
                  <a:solidFill>
                    <a:srgbClr val="BEBFC1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125"/>
              <a:t>November 13, 2014</a:t>
            </a:r>
          </a:p>
        </p:txBody>
      </p:sp>
      <p:sp>
        <p:nvSpPr>
          <p:cNvPr id="200" name="panOulu WiFi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panOulu WiFi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90DA6D0-6536-FE48-B421-4ABFF47EB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92E03A-2EDF-C647-8FD0-D48E099D62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201" name="Slide Number"/>
          <p:cNvSpPr txBox="1"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GB"/>
              <a:pPr/>
              <a:t>25</a:t>
            </a:fld>
            <a:endParaRPr lang="en-GB"/>
          </a:p>
        </p:txBody>
      </p:sp>
      <p:pic>
        <p:nvPicPr>
          <p:cNvPr id="202" name="image48.png" descr="image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562" y="1651992"/>
            <a:ext cx="2509243" cy="17948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image49.png" descr="image49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81117" y="3652242"/>
            <a:ext cx="2507010" cy="17948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image82.jpg" descr="image8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77" y="1651860"/>
            <a:ext cx="5056653" cy="379511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042874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"/>
          <p:cNvSpPr txBox="1"/>
          <p:nvPr/>
        </p:nvSpPr>
        <p:spPr>
          <a:xfrm>
            <a:off x="4304109" y="6456164"/>
            <a:ext cx="526852" cy="245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>
            <a:spAutoFit/>
          </a:bodyPr>
          <a:lstStyle>
            <a:lvl1pPr>
              <a:buClr>
                <a:srgbClr val="BEBFC1"/>
              </a:buClr>
              <a:buFont typeface="Arial"/>
              <a:defRPr sz="1600">
                <a:solidFill>
                  <a:srgbClr val="BEBFC1"/>
                </a:solidFill>
                <a:uFill>
                  <a:solidFill>
                    <a:srgbClr val="BEBFC1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125"/>
              <a:t>Slide</a:t>
            </a:r>
          </a:p>
        </p:txBody>
      </p:sp>
      <p:sp>
        <p:nvSpPr>
          <p:cNvPr id="214" name="November 13, 2014"/>
          <p:cNvSpPr txBox="1"/>
          <p:nvPr/>
        </p:nvSpPr>
        <p:spPr>
          <a:xfrm>
            <a:off x="71438" y="6456164"/>
            <a:ext cx="1616273" cy="245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>
            <a:spAutoFit/>
          </a:bodyPr>
          <a:lstStyle>
            <a:lvl1pPr>
              <a:buClr>
                <a:srgbClr val="BEBFC1"/>
              </a:buClr>
              <a:buFont typeface="Arial"/>
              <a:defRPr sz="1600">
                <a:solidFill>
                  <a:srgbClr val="BEBFC1"/>
                </a:solidFill>
                <a:uFill>
                  <a:solidFill>
                    <a:srgbClr val="BEBFC1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125"/>
              <a:t>November 13, 2014</a:t>
            </a:r>
          </a:p>
        </p:txBody>
      </p:sp>
      <p:sp>
        <p:nvSpPr>
          <p:cNvPr id="215" name="Reconstructing movement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Reconstructing movement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ECA862-FB42-5842-AF70-708C501A0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927ED7-3B38-8641-9B8D-E0FE30F449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216" name="Slide Number"/>
          <p:cNvSpPr txBox="1"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GB"/>
              <a:pPr/>
              <a:t>26</a:t>
            </a:fld>
            <a:endParaRPr lang="en-GB"/>
          </a:p>
        </p:txBody>
      </p:sp>
      <p:pic>
        <p:nvPicPr>
          <p:cNvPr id="217" name="droppedImage-2.jpg" descr="droppedImage-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13" y="1348383"/>
            <a:ext cx="7215188" cy="455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710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Untitled.png" descr="Untitl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25141" y="1348383"/>
            <a:ext cx="6896243" cy="4688086"/>
          </a:xfrm>
          <a:prstGeom prst="rect">
            <a:avLst/>
          </a:prstGeom>
        </p:spPr>
      </p:pic>
      <p:sp>
        <p:nvSpPr>
          <p:cNvPr id="231" name="Where is it busy now?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Where is it busy now?</a:t>
            </a:r>
          </a:p>
        </p:txBody>
      </p:sp>
      <p:sp>
        <p:nvSpPr>
          <p:cNvPr id="232" name="Slide Number"/>
          <p:cNvSpPr txBox="1"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GB"/>
              <a:pPr/>
              <a:t>27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6A84BF-90C9-C94D-8D20-DADD71A0E1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0092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Screen Shot 2012-03-20 at 8.59.18 PM.png" descr="Screen Shot 2012-03-20 at 8.59.18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64469" y="1312664"/>
            <a:ext cx="6215063" cy="4224846"/>
          </a:xfrm>
          <a:prstGeom prst="rect">
            <a:avLst/>
          </a:prstGeom>
        </p:spPr>
      </p:pic>
      <p:sp>
        <p:nvSpPr>
          <p:cNvPr id="238" name="Catchment areas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Catchment areas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2C60DA-63A5-4849-B871-C5465491B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E66A61-ECAF-0444-A732-08BAA2AE91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97C1EA-2D77-8548-A0BB-6ADF86D0EA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94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Liikennevalot2011.pdf" descr="Liikennevalot2011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76" r="102" b="3168"/>
          <a:stretch>
            <a:fillRect/>
          </a:stretch>
        </p:blipFill>
        <p:spPr>
          <a:xfrm>
            <a:off x="5200582" y="1410891"/>
            <a:ext cx="3416566" cy="4545211"/>
          </a:xfrm>
          <a:prstGeom prst="rect">
            <a:avLst/>
          </a:prstGeom>
        </p:spPr>
      </p:pic>
      <p:pic>
        <p:nvPicPr>
          <p:cNvPr id="245" name="Untitled.png" descr="Untitl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14438" y="1553765"/>
            <a:ext cx="2237457" cy="2824822"/>
          </a:xfrm>
          <a:prstGeom prst="rect">
            <a:avLst/>
          </a:prstGeom>
        </p:spPr>
      </p:pic>
      <p:sp>
        <p:nvSpPr>
          <p:cNvPr id="246" name="Induction loops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Induction loops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9ED5E5-FD1C-3342-9092-8619DA94E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GB"/>
              <a:pPr/>
              <a:t>29</a:t>
            </a:fld>
            <a:endParaRPr lang="en-GB"/>
          </a:p>
        </p:txBody>
      </p:sp>
      <p:pic>
        <p:nvPicPr>
          <p:cNvPr id="248" name="Untitled2.jpg" descr="Untitled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" y="4379675"/>
            <a:ext cx="4661298" cy="143768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50E23A-3FC1-3A40-8293-6868999C8B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966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Applications I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612648" y="1600200"/>
            <a:ext cx="8153400" cy="4876800"/>
          </a:xfrm>
        </p:spPr>
        <p:txBody>
          <a:bodyPr>
            <a:normAutofit/>
          </a:bodyPr>
          <a:lstStyle/>
          <a:p>
            <a:r>
              <a:rPr lang="en-US" dirty="0"/>
              <a:t>Infotainment services</a:t>
            </a:r>
          </a:p>
          <a:p>
            <a:pPr lvl="1"/>
            <a:r>
              <a:rPr lang="en-US" dirty="0"/>
              <a:t>Driving directions</a:t>
            </a:r>
          </a:p>
          <a:p>
            <a:pPr lvl="1"/>
            <a:r>
              <a:rPr lang="en-US" dirty="0"/>
              <a:t>Where is a point of interest (POI): ATM, hotel, restaurant, …</a:t>
            </a:r>
          </a:p>
          <a:p>
            <a:pPr lvl="1"/>
            <a:r>
              <a:rPr lang="en-US" dirty="0"/>
              <a:t>Where am I? Location on a map</a:t>
            </a:r>
          </a:p>
          <a:p>
            <a:pPr lvl="1"/>
            <a:r>
              <a:rPr lang="en-US" dirty="0"/>
              <a:t>Where are my friends?</a:t>
            </a:r>
          </a:p>
          <a:p>
            <a:r>
              <a:rPr lang="en-US" dirty="0"/>
              <a:t>Tracking services</a:t>
            </a:r>
          </a:p>
          <a:p>
            <a:pPr lvl="1"/>
            <a:r>
              <a:rPr lang="en-US" dirty="0"/>
              <a:t>Fleet management, taxi monitoring and dispatching</a:t>
            </a:r>
          </a:p>
          <a:p>
            <a:pPr lvl="1"/>
            <a:r>
              <a:rPr lang="en-US" dirty="0"/>
              <a:t>Children, elderly people, sick persons</a:t>
            </a:r>
          </a:p>
          <a:p>
            <a:pPr lvl="1"/>
            <a:r>
              <a:rPr lang="en-US" dirty="0"/>
              <a:t>Goods and package tracking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7B1C05-A102-5840-8511-6F41BBBB98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65586-6BFF-F947-974F-F9D0728B94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690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0B41D-A746-024B-A13F-82ECAF5E5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Smarter traffic lights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63F75-C9F5-674B-84FF-E5CAE16D4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A6ABC8-200F-CA47-A9B0-9AF98C5AB2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5F7DC-FE8C-184F-85D9-8024AE41B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582ED5-3F4F-C948-9B65-556435FCE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67" y="1502569"/>
            <a:ext cx="5295081" cy="40886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902F90-58E4-AC4E-B9DC-173694B5E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648" y="0"/>
            <a:ext cx="3600894" cy="4735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9C40B0-4A3D-F04B-B0D2-8AE78FBA9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889" y="3738957"/>
            <a:ext cx="3532653" cy="171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567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roup 6"/>
          <p:cNvGrpSpPr/>
          <p:nvPr/>
        </p:nvGrpSpPr>
        <p:grpSpPr>
          <a:xfrm>
            <a:off x="0" y="0"/>
            <a:ext cx="9144001" cy="6858001"/>
            <a:chOff x="0" y="0"/>
            <a:chExt cx="13004801" cy="9753600"/>
          </a:xfrm>
        </p:grpSpPr>
        <p:sp>
          <p:nvSpPr>
            <p:cNvPr id="324" name="Rectangle 7"/>
            <p:cNvSpPr/>
            <p:nvPr/>
          </p:nvSpPr>
          <p:spPr>
            <a:xfrm>
              <a:off x="0" y="8785015"/>
              <a:ext cx="13004802" cy="968586"/>
            </a:xfrm>
            <a:prstGeom prst="rect">
              <a:avLst/>
            </a:prstGeom>
            <a:solidFill>
              <a:srgbClr val="003A64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32146" tIns="32146" rIns="32146" bIns="32146" numCol="1" anchor="ctr">
              <a:noAutofit/>
            </a:bodyPr>
            <a:lstStyle/>
            <a:p>
              <a:pPr algn="ctr" defTabSz="642915">
                <a:defRPr sz="1800">
                  <a:solidFill>
                    <a:srgbClr val="FFFFFF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25" name="Rectangle 8"/>
            <p:cNvSpPr/>
            <p:nvPr/>
          </p:nvSpPr>
          <p:spPr>
            <a:xfrm>
              <a:off x="0" y="0"/>
              <a:ext cx="13004802" cy="354676"/>
            </a:xfrm>
            <a:prstGeom prst="rect">
              <a:avLst/>
            </a:prstGeom>
            <a:solidFill>
              <a:srgbClr val="003A64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32146" tIns="32146" rIns="32146" bIns="32146" numCol="1" anchor="ctr">
              <a:noAutofit/>
            </a:bodyPr>
            <a:lstStyle/>
            <a:p>
              <a:pPr algn="ctr" defTabSz="642915">
                <a:defRPr sz="1800">
                  <a:solidFill>
                    <a:srgbClr val="FFFFFF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pic>
          <p:nvPicPr>
            <p:cNvPr id="326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4081" y="8858029"/>
              <a:ext cx="2519681" cy="8343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01134" y="9182100"/>
            <a:ext cx="398121" cy="323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57799" marR="57799" indent="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BEBFC1"/>
                </a:solidFill>
                <a:effectLst/>
                <a:uFill>
                  <a:solidFill>
                    <a:srgbClr val="BEBFC1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57799" marR="57799" indent="3429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57799" marR="57799" indent="6858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57799" marR="57799" indent="10287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57799" marR="57799" indent="13716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57799" marR="57799" indent="17145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57799" marR="57799" indent="20574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57799" marR="57799" indent="24003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7799" marR="57799" indent="27432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86CB4B4D-7CA3-9044-876B-883B54F8677D}" type="slidenum">
              <a:rPr lang="en-GB" smtClean="0"/>
              <a:pPr/>
              <a:t>31</a:t>
            </a:fld>
            <a:endParaRPr/>
          </a:p>
        </p:txBody>
      </p:sp>
      <p:grpSp>
        <p:nvGrpSpPr>
          <p:cNvPr id="331" name="Group"/>
          <p:cNvGrpSpPr/>
          <p:nvPr/>
        </p:nvGrpSpPr>
        <p:grpSpPr>
          <a:xfrm>
            <a:off x="235210" y="325508"/>
            <a:ext cx="3989904" cy="894483"/>
            <a:chOff x="0" y="0"/>
            <a:chExt cx="5674529" cy="1272153"/>
          </a:xfrm>
        </p:grpSpPr>
        <p:pic>
          <p:nvPicPr>
            <p:cNvPr id="329" name="map-location.png" descr="map-location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72153" cy="1272153"/>
            </a:xfrm>
            <a:prstGeom prst="rect">
              <a:avLst/>
            </a:prstGeom>
            <a:ln w="9525" cap="flat">
              <a:noFill/>
              <a:round/>
            </a:ln>
            <a:effectLst/>
          </p:spPr>
        </p:pic>
        <p:sp>
          <p:nvSpPr>
            <p:cNvPr id="330" name="Operating theatre tracking…"/>
            <p:cNvSpPr txBox="1"/>
            <p:nvPr/>
          </p:nvSpPr>
          <p:spPr>
            <a:xfrm>
              <a:off x="1425918" y="169213"/>
              <a:ext cx="4248611" cy="9337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pPr>
                <a:defRPr u="sng"/>
              </a:pPr>
              <a:r>
                <a:rPr sz="1266" dirty="0"/>
                <a:t>Operating theatre tracking</a:t>
              </a:r>
            </a:p>
            <a:p>
              <a:r>
                <a:rPr sz="1266" dirty="0"/>
                <a:t>Track patients/staff in &amp; out of operating theatres</a:t>
              </a:r>
            </a:p>
          </p:txBody>
        </p:sp>
      </p:grpSp>
      <p:pic>
        <p:nvPicPr>
          <p:cNvPr id="332" name="20180725_111628.jpeg" descr="20180725_111628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44092" y="384563"/>
            <a:ext cx="2372140" cy="4217137"/>
          </a:xfrm>
          <a:prstGeom prst="rect">
            <a:avLst/>
          </a:prstGeom>
        </p:spPr>
      </p:pic>
      <p:pic>
        <p:nvPicPr>
          <p:cNvPr id="333" name="20180725_110911 (1).jpeg" descr="20180725_110911 (1)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94" y="3766274"/>
            <a:ext cx="4217137" cy="2372139"/>
          </a:xfrm>
          <a:prstGeom prst="rect">
            <a:avLst/>
          </a:prstGeom>
        </p:spPr>
      </p:pic>
      <p:pic>
        <p:nvPicPr>
          <p:cNvPr id="334" name="3866cc4c1db119bd6fcd41c64b9acc04.jpeg" descr="3866cc4c1db119bd6fcd41c64b9acc04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8799" y="361779"/>
            <a:ext cx="3883946" cy="2912959"/>
          </a:xfrm>
          <a:prstGeom prst="rect">
            <a:avLst/>
          </a:prstGeom>
        </p:spPr>
      </p:pic>
      <p:pic>
        <p:nvPicPr>
          <p:cNvPr id="335" name="4f6b2fc9ba96b-monticello_relative_integ.png" descr="4f6b2fc9ba96b-monticello_relative_integ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55824" y="3356624"/>
            <a:ext cx="3990007" cy="273542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3657F9-98A6-9845-B40C-10D1E34164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299011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1" grpId="0" animBg="1" advAuto="0"/>
      <p:bldP spid="332" grpId="0" animBg="1" advAuto="0"/>
      <p:bldP spid="333" grpId="0" animBg="1" advAuto="0"/>
      <p:bldP spid="334" grpId="0" animBg="1" advAuto="0"/>
      <p:bldP spid="335" grpId="0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roup 6"/>
          <p:cNvGrpSpPr/>
          <p:nvPr/>
        </p:nvGrpSpPr>
        <p:grpSpPr>
          <a:xfrm>
            <a:off x="0" y="0"/>
            <a:ext cx="9144001" cy="6858001"/>
            <a:chOff x="0" y="0"/>
            <a:chExt cx="13004801" cy="9753600"/>
          </a:xfrm>
        </p:grpSpPr>
        <p:sp>
          <p:nvSpPr>
            <p:cNvPr id="337" name="Rectangle 7"/>
            <p:cNvSpPr/>
            <p:nvPr/>
          </p:nvSpPr>
          <p:spPr>
            <a:xfrm>
              <a:off x="0" y="8785015"/>
              <a:ext cx="13004802" cy="968586"/>
            </a:xfrm>
            <a:prstGeom prst="rect">
              <a:avLst/>
            </a:prstGeom>
            <a:solidFill>
              <a:srgbClr val="003A64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32146" tIns="32146" rIns="32146" bIns="32146" numCol="1" anchor="ctr">
              <a:noAutofit/>
            </a:bodyPr>
            <a:lstStyle/>
            <a:p>
              <a:pPr algn="ctr" defTabSz="642915">
                <a:defRPr sz="1800">
                  <a:solidFill>
                    <a:srgbClr val="FFFFFF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38" name="Rectangle 8"/>
            <p:cNvSpPr/>
            <p:nvPr/>
          </p:nvSpPr>
          <p:spPr>
            <a:xfrm>
              <a:off x="0" y="0"/>
              <a:ext cx="13004802" cy="354676"/>
            </a:xfrm>
            <a:prstGeom prst="rect">
              <a:avLst/>
            </a:prstGeom>
            <a:solidFill>
              <a:srgbClr val="003A64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32146" tIns="32146" rIns="32146" bIns="32146" numCol="1" anchor="ctr">
              <a:noAutofit/>
            </a:bodyPr>
            <a:lstStyle/>
            <a:p>
              <a:pPr algn="ctr" defTabSz="642915">
                <a:defRPr sz="1800">
                  <a:solidFill>
                    <a:srgbClr val="FFFFFF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pic>
          <p:nvPicPr>
            <p:cNvPr id="339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4081" y="8858029"/>
              <a:ext cx="2519681" cy="8343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01134" y="9182100"/>
            <a:ext cx="398121" cy="323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57799" marR="57799" indent="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BEBFC1"/>
                </a:solidFill>
                <a:effectLst/>
                <a:uFill>
                  <a:solidFill>
                    <a:srgbClr val="BEBFC1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57799" marR="57799" indent="3429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57799" marR="57799" indent="6858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57799" marR="57799" indent="10287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57799" marR="57799" indent="13716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57799" marR="57799" indent="17145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57799" marR="57799" indent="20574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57799" marR="57799" indent="24003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7799" marR="57799" indent="27432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86CB4B4D-7CA3-9044-876B-883B54F8677D}" type="slidenum">
              <a:rPr lang="en-GB" smtClean="0"/>
              <a:pPr/>
              <a:t>32</a:t>
            </a:fld>
            <a:endParaRPr/>
          </a:p>
        </p:txBody>
      </p:sp>
      <p:pic>
        <p:nvPicPr>
          <p:cNvPr id="342" name="Image from iOS (2) copy.jpeg" descr="Image from iOS (2) copy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469A3E-D867-6C4E-8634-5D1320EC67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795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oup 6"/>
          <p:cNvGrpSpPr/>
          <p:nvPr/>
        </p:nvGrpSpPr>
        <p:grpSpPr>
          <a:xfrm>
            <a:off x="0" y="0"/>
            <a:ext cx="9144001" cy="6858001"/>
            <a:chOff x="0" y="0"/>
            <a:chExt cx="13004801" cy="9753600"/>
          </a:xfrm>
        </p:grpSpPr>
        <p:sp>
          <p:nvSpPr>
            <p:cNvPr id="344" name="Rectangle 7"/>
            <p:cNvSpPr/>
            <p:nvPr/>
          </p:nvSpPr>
          <p:spPr>
            <a:xfrm>
              <a:off x="0" y="8785015"/>
              <a:ext cx="13004802" cy="968586"/>
            </a:xfrm>
            <a:prstGeom prst="rect">
              <a:avLst/>
            </a:prstGeom>
            <a:solidFill>
              <a:srgbClr val="003A64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32146" tIns="32146" rIns="32146" bIns="32146" numCol="1" anchor="ctr">
              <a:noAutofit/>
            </a:bodyPr>
            <a:lstStyle/>
            <a:p>
              <a:pPr algn="ctr" defTabSz="642915">
                <a:defRPr sz="1800">
                  <a:solidFill>
                    <a:srgbClr val="FFFFFF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45" name="Rectangle 8"/>
            <p:cNvSpPr/>
            <p:nvPr/>
          </p:nvSpPr>
          <p:spPr>
            <a:xfrm>
              <a:off x="0" y="0"/>
              <a:ext cx="13004802" cy="354676"/>
            </a:xfrm>
            <a:prstGeom prst="rect">
              <a:avLst/>
            </a:prstGeom>
            <a:solidFill>
              <a:srgbClr val="003A64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32146" tIns="32146" rIns="32146" bIns="32146" numCol="1" anchor="ctr">
              <a:noAutofit/>
            </a:bodyPr>
            <a:lstStyle/>
            <a:p>
              <a:pPr algn="ctr" defTabSz="642915">
                <a:defRPr sz="1800">
                  <a:solidFill>
                    <a:srgbClr val="FFFFFF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pic>
          <p:nvPicPr>
            <p:cNvPr id="346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4081" y="8858029"/>
              <a:ext cx="2519681" cy="8343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01134" y="9182100"/>
            <a:ext cx="398121" cy="323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57799" marR="57799" indent="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BEBFC1"/>
                </a:solidFill>
                <a:effectLst/>
                <a:uFill>
                  <a:solidFill>
                    <a:srgbClr val="BEBFC1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57799" marR="57799" indent="3429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57799" marR="57799" indent="6858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57799" marR="57799" indent="10287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57799" marR="57799" indent="13716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57799" marR="57799" indent="17145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57799" marR="57799" indent="20574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57799" marR="57799" indent="24003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7799" marR="57799" indent="27432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86CB4B4D-7CA3-9044-876B-883B54F8677D}" type="slidenum">
              <a:rPr lang="en-GB" smtClean="0"/>
              <a:pPr/>
              <a:t>33</a:t>
            </a:fld>
            <a:endParaRPr/>
          </a:p>
        </p:txBody>
      </p:sp>
      <p:pic>
        <p:nvPicPr>
          <p:cNvPr id="349" name="IMG_5541.jpeg" descr="IMG_5541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21987" y="-1170918"/>
            <a:ext cx="6899930" cy="919990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EF53BE-13FD-9745-83B8-B55C9A325C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357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roup 6"/>
          <p:cNvGrpSpPr/>
          <p:nvPr/>
        </p:nvGrpSpPr>
        <p:grpSpPr>
          <a:xfrm>
            <a:off x="0" y="0"/>
            <a:ext cx="9144001" cy="6858001"/>
            <a:chOff x="0" y="0"/>
            <a:chExt cx="13004801" cy="9753600"/>
          </a:xfrm>
        </p:grpSpPr>
        <p:sp>
          <p:nvSpPr>
            <p:cNvPr id="351" name="Rectangle 7"/>
            <p:cNvSpPr/>
            <p:nvPr/>
          </p:nvSpPr>
          <p:spPr>
            <a:xfrm>
              <a:off x="0" y="8785015"/>
              <a:ext cx="13004802" cy="968586"/>
            </a:xfrm>
            <a:prstGeom prst="rect">
              <a:avLst/>
            </a:prstGeom>
            <a:solidFill>
              <a:srgbClr val="003A64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32146" tIns="32146" rIns="32146" bIns="32146" numCol="1" anchor="ctr">
              <a:noAutofit/>
            </a:bodyPr>
            <a:lstStyle/>
            <a:p>
              <a:pPr algn="ctr" defTabSz="642915">
                <a:defRPr sz="1800">
                  <a:solidFill>
                    <a:srgbClr val="FFFFFF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52" name="Rectangle 8"/>
            <p:cNvSpPr/>
            <p:nvPr/>
          </p:nvSpPr>
          <p:spPr>
            <a:xfrm>
              <a:off x="0" y="0"/>
              <a:ext cx="13004802" cy="354676"/>
            </a:xfrm>
            <a:prstGeom prst="rect">
              <a:avLst/>
            </a:prstGeom>
            <a:solidFill>
              <a:srgbClr val="003A64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32146" tIns="32146" rIns="32146" bIns="32146" numCol="1" anchor="ctr">
              <a:noAutofit/>
            </a:bodyPr>
            <a:lstStyle/>
            <a:p>
              <a:pPr algn="ctr" defTabSz="642915">
                <a:defRPr sz="1800">
                  <a:solidFill>
                    <a:srgbClr val="FFFFFF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pic>
          <p:nvPicPr>
            <p:cNvPr id="353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4081" y="8858029"/>
              <a:ext cx="2519681" cy="8343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01134" y="9182100"/>
            <a:ext cx="398121" cy="323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57799" marR="57799" indent="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BEBFC1"/>
                </a:solidFill>
                <a:effectLst/>
                <a:uFill>
                  <a:solidFill>
                    <a:srgbClr val="BEBFC1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57799" marR="57799" indent="3429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57799" marR="57799" indent="6858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57799" marR="57799" indent="10287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57799" marR="57799" indent="13716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57799" marR="57799" indent="17145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57799" marR="57799" indent="20574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57799" marR="57799" indent="24003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7799" marR="57799" indent="27432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86CB4B4D-7CA3-9044-876B-883B54F8677D}" type="slidenum">
              <a:rPr lang="en-GB" smtClean="0"/>
              <a:pPr/>
              <a:t>34</a:t>
            </a:fld>
            <a:endParaRPr/>
          </a:p>
        </p:txBody>
      </p:sp>
      <p:pic>
        <p:nvPicPr>
          <p:cNvPr id="356" name="20190516_092027.jpeg" descr="20190516_092027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74D890-6E39-8449-ACA5-A469590231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9444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roup 6"/>
          <p:cNvGrpSpPr/>
          <p:nvPr/>
        </p:nvGrpSpPr>
        <p:grpSpPr>
          <a:xfrm>
            <a:off x="0" y="0"/>
            <a:ext cx="9144001" cy="6858001"/>
            <a:chOff x="0" y="0"/>
            <a:chExt cx="13004801" cy="9753600"/>
          </a:xfrm>
        </p:grpSpPr>
        <p:sp>
          <p:nvSpPr>
            <p:cNvPr id="358" name="Rectangle 7"/>
            <p:cNvSpPr/>
            <p:nvPr/>
          </p:nvSpPr>
          <p:spPr>
            <a:xfrm>
              <a:off x="0" y="8785015"/>
              <a:ext cx="13004802" cy="968586"/>
            </a:xfrm>
            <a:prstGeom prst="rect">
              <a:avLst/>
            </a:prstGeom>
            <a:solidFill>
              <a:srgbClr val="003A64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32146" tIns="32146" rIns="32146" bIns="32146" numCol="1" anchor="ctr">
              <a:noAutofit/>
            </a:bodyPr>
            <a:lstStyle/>
            <a:p>
              <a:pPr algn="ctr" defTabSz="642915">
                <a:defRPr sz="1800">
                  <a:solidFill>
                    <a:srgbClr val="FFFFFF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59" name="Rectangle 8"/>
            <p:cNvSpPr/>
            <p:nvPr/>
          </p:nvSpPr>
          <p:spPr>
            <a:xfrm>
              <a:off x="0" y="0"/>
              <a:ext cx="13004802" cy="354676"/>
            </a:xfrm>
            <a:prstGeom prst="rect">
              <a:avLst/>
            </a:prstGeom>
            <a:solidFill>
              <a:srgbClr val="003A64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32146" tIns="32146" rIns="32146" bIns="32146" numCol="1" anchor="ctr">
              <a:noAutofit/>
            </a:bodyPr>
            <a:lstStyle/>
            <a:p>
              <a:pPr algn="ctr" defTabSz="642915">
                <a:defRPr sz="1800">
                  <a:solidFill>
                    <a:srgbClr val="FFFFFF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pic>
          <p:nvPicPr>
            <p:cNvPr id="360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4081" y="8858029"/>
              <a:ext cx="2519681" cy="8343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01134" y="9182100"/>
            <a:ext cx="398121" cy="323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57799" marR="57799" indent="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BEBFC1"/>
                </a:solidFill>
                <a:effectLst/>
                <a:uFill>
                  <a:solidFill>
                    <a:srgbClr val="BEBFC1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57799" marR="57799" indent="3429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57799" marR="57799" indent="6858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57799" marR="57799" indent="10287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57799" marR="57799" indent="13716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57799" marR="57799" indent="17145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57799" marR="57799" indent="20574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57799" marR="57799" indent="24003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7799" marR="57799" indent="27432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86CB4B4D-7CA3-9044-876B-883B54F8677D}" type="slidenum">
              <a:rPr lang="en-GB" smtClean="0"/>
              <a:pPr/>
              <a:t>35</a:t>
            </a:fld>
            <a:endParaRPr/>
          </a:p>
        </p:txBody>
      </p:sp>
      <p:pic>
        <p:nvPicPr>
          <p:cNvPr id="363" name="IMG_8163.jpeg" descr="IMG_8163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604BE4-C6C9-A541-954E-130BDF957A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162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Group 6"/>
          <p:cNvGrpSpPr/>
          <p:nvPr/>
        </p:nvGrpSpPr>
        <p:grpSpPr>
          <a:xfrm>
            <a:off x="0" y="0"/>
            <a:ext cx="9144001" cy="6858001"/>
            <a:chOff x="0" y="0"/>
            <a:chExt cx="13004801" cy="9753600"/>
          </a:xfrm>
        </p:grpSpPr>
        <p:sp>
          <p:nvSpPr>
            <p:cNvPr id="365" name="Rectangle 7"/>
            <p:cNvSpPr/>
            <p:nvPr/>
          </p:nvSpPr>
          <p:spPr>
            <a:xfrm>
              <a:off x="0" y="8785015"/>
              <a:ext cx="13004802" cy="968586"/>
            </a:xfrm>
            <a:prstGeom prst="rect">
              <a:avLst/>
            </a:prstGeom>
            <a:solidFill>
              <a:srgbClr val="003A64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32146" tIns="32146" rIns="32146" bIns="32146" numCol="1" anchor="ctr">
              <a:noAutofit/>
            </a:bodyPr>
            <a:lstStyle/>
            <a:p>
              <a:pPr algn="ctr" defTabSz="642915">
                <a:defRPr sz="1800">
                  <a:solidFill>
                    <a:srgbClr val="FFFFFF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66" name="Rectangle 8"/>
            <p:cNvSpPr/>
            <p:nvPr/>
          </p:nvSpPr>
          <p:spPr>
            <a:xfrm>
              <a:off x="0" y="0"/>
              <a:ext cx="13004802" cy="354676"/>
            </a:xfrm>
            <a:prstGeom prst="rect">
              <a:avLst/>
            </a:prstGeom>
            <a:solidFill>
              <a:srgbClr val="003A64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32146" tIns="32146" rIns="32146" bIns="32146" numCol="1" anchor="ctr">
              <a:noAutofit/>
            </a:bodyPr>
            <a:lstStyle/>
            <a:p>
              <a:pPr algn="ctr" defTabSz="642915">
                <a:defRPr sz="1800">
                  <a:solidFill>
                    <a:srgbClr val="FFFFFF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pic>
          <p:nvPicPr>
            <p:cNvPr id="367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4081" y="8858029"/>
              <a:ext cx="2519681" cy="8343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01134" y="9182100"/>
            <a:ext cx="398121" cy="323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57799" marR="57799" indent="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BEBFC1"/>
                </a:solidFill>
                <a:effectLst/>
                <a:uFill>
                  <a:solidFill>
                    <a:srgbClr val="BEBFC1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57799" marR="57799" indent="3429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57799" marR="57799" indent="6858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57799" marR="57799" indent="10287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57799" marR="57799" indent="13716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57799" marR="57799" indent="17145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57799" marR="57799" indent="20574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57799" marR="57799" indent="24003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7799" marR="57799" indent="27432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86CB4B4D-7CA3-9044-876B-883B54F8677D}" type="slidenum">
              <a:rPr lang="en-GB" smtClean="0"/>
              <a:pPr/>
              <a:t>36</a:t>
            </a:fld>
            <a:endParaRPr/>
          </a:p>
        </p:txBody>
      </p:sp>
      <p:pic>
        <p:nvPicPr>
          <p:cNvPr id="370" name="IMG_4853.jpeg" descr="IMG_4853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DB0376-9B6A-904C-8D79-82A59EA074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058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roup 6"/>
          <p:cNvGrpSpPr/>
          <p:nvPr/>
        </p:nvGrpSpPr>
        <p:grpSpPr>
          <a:xfrm>
            <a:off x="0" y="0"/>
            <a:ext cx="9144001" cy="6858001"/>
            <a:chOff x="0" y="0"/>
            <a:chExt cx="13004801" cy="9753600"/>
          </a:xfrm>
        </p:grpSpPr>
        <p:sp>
          <p:nvSpPr>
            <p:cNvPr id="372" name="Rectangle 7"/>
            <p:cNvSpPr/>
            <p:nvPr/>
          </p:nvSpPr>
          <p:spPr>
            <a:xfrm>
              <a:off x="0" y="8785015"/>
              <a:ext cx="13004802" cy="968586"/>
            </a:xfrm>
            <a:prstGeom prst="rect">
              <a:avLst/>
            </a:prstGeom>
            <a:solidFill>
              <a:srgbClr val="003A64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32146" tIns="32146" rIns="32146" bIns="32146" numCol="1" anchor="ctr">
              <a:noAutofit/>
            </a:bodyPr>
            <a:lstStyle/>
            <a:p>
              <a:pPr algn="ctr" defTabSz="642915">
                <a:defRPr sz="1800">
                  <a:solidFill>
                    <a:srgbClr val="FFFFFF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73" name="Rectangle 8"/>
            <p:cNvSpPr/>
            <p:nvPr/>
          </p:nvSpPr>
          <p:spPr>
            <a:xfrm>
              <a:off x="0" y="0"/>
              <a:ext cx="13004802" cy="354676"/>
            </a:xfrm>
            <a:prstGeom prst="rect">
              <a:avLst/>
            </a:prstGeom>
            <a:solidFill>
              <a:srgbClr val="003A64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32146" tIns="32146" rIns="32146" bIns="32146" numCol="1" anchor="ctr">
              <a:noAutofit/>
            </a:bodyPr>
            <a:lstStyle/>
            <a:p>
              <a:pPr algn="ctr" defTabSz="642915">
                <a:defRPr sz="1800">
                  <a:solidFill>
                    <a:srgbClr val="FFFFFF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pic>
          <p:nvPicPr>
            <p:cNvPr id="374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4081" y="8858029"/>
              <a:ext cx="2519681" cy="8343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01134" y="9182100"/>
            <a:ext cx="398121" cy="323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57799" marR="57799" indent="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BEBFC1"/>
                </a:solidFill>
                <a:effectLst/>
                <a:uFill>
                  <a:solidFill>
                    <a:srgbClr val="BEBFC1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57799" marR="57799" indent="3429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57799" marR="57799" indent="6858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57799" marR="57799" indent="10287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57799" marR="57799" indent="13716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57799" marR="57799" indent="17145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57799" marR="57799" indent="20574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57799" marR="57799" indent="24003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7799" marR="57799" indent="27432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86CB4B4D-7CA3-9044-876B-883B54F8677D}" type="slidenum">
              <a:rPr lang="en-GB" smtClean="0"/>
              <a:pPr/>
              <a:t>37</a:t>
            </a:fld>
            <a:endParaRPr/>
          </a:p>
        </p:txBody>
      </p:sp>
      <p:pic>
        <p:nvPicPr>
          <p:cNvPr id="377" name="IMG_8172.jpeg" descr="IMG_8172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" y="0"/>
            <a:ext cx="9128235" cy="6858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BA07FB-0C83-1E42-96D1-5475D2D494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5745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roup 6"/>
          <p:cNvGrpSpPr/>
          <p:nvPr/>
        </p:nvGrpSpPr>
        <p:grpSpPr>
          <a:xfrm>
            <a:off x="0" y="0"/>
            <a:ext cx="9144001" cy="6858001"/>
            <a:chOff x="0" y="0"/>
            <a:chExt cx="13004801" cy="9753600"/>
          </a:xfrm>
        </p:grpSpPr>
        <p:sp>
          <p:nvSpPr>
            <p:cNvPr id="379" name="Rectangle 7"/>
            <p:cNvSpPr/>
            <p:nvPr/>
          </p:nvSpPr>
          <p:spPr>
            <a:xfrm>
              <a:off x="0" y="8785015"/>
              <a:ext cx="13004802" cy="968586"/>
            </a:xfrm>
            <a:prstGeom prst="rect">
              <a:avLst/>
            </a:prstGeom>
            <a:solidFill>
              <a:srgbClr val="003A64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32146" tIns="32146" rIns="32146" bIns="32146" numCol="1" anchor="ctr">
              <a:noAutofit/>
            </a:bodyPr>
            <a:lstStyle/>
            <a:p>
              <a:pPr algn="ctr" defTabSz="642915">
                <a:defRPr sz="1800">
                  <a:solidFill>
                    <a:srgbClr val="FFFFFF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80" name="Rectangle 8"/>
            <p:cNvSpPr/>
            <p:nvPr/>
          </p:nvSpPr>
          <p:spPr>
            <a:xfrm>
              <a:off x="0" y="0"/>
              <a:ext cx="13004802" cy="354676"/>
            </a:xfrm>
            <a:prstGeom prst="rect">
              <a:avLst/>
            </a:prstGeom>
            <a:solidFill>
              <a:srgbClr val="003A64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32146" tIns="32146" rIns="32146" bIns="32146" numCol="1" anchor="ctr">
              <a:noAutofit/>
            </a:bodyPr>
            <a:lstStyle/>
            <a:p>
              <a:pPr algn="ctr" defTabSz="642915">
                <a:defRPr sz="1800">
                  <a:solidFill>
                    <a:srgbClr val="FFFFFF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pic>
          <p:nvPicPr>
            <p:cNvPr id="381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4081" y="8858029"/>
              <a:ext cx="2519681" cy="8343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01134" y="9182100"/>
            <a:ext cx="398121" cy="323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57799" marR="57799" indent="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BEBFC1"/>
                </a:solidFill>
                <a:effectLst/>
                <a:uFill>
                  <a:solidFill>
                    <a:srgbClr val="BEBFC1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57799" marR="57799" indent="3429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57799" marR="57799" indent="6858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57799" marR="57799" indent="10287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57799" marR="57799" indent="13716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57799" marR="57799" indent="17145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57799" marR="57799" indent="20574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57799" marR="57799" indent="24003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7799" marR="57799" indent="27432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86CB4B4D-7CA3-9044-876B-883B54F8677D}" type="slidenum">
              <a:rPr lang="en-GB" smtClean="0"/>
              <a:pPr/>
              <a:t>38</a:t>
            </a:fld>
            <a:endParaRPr/>
          </a:p>
        </p:txBody>
      </p:sp>
      <p:pic>
        <p:nvPicPr>
          <p:cNvPr id="384" name="IMG_4854.jpeg" descr="IMG_4854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41F12F-33FA-0845-84B5-4C0DD4B567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933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roup 6"/>
          <p:cNvGrpSpPr/>
          <p:nvPr/>
        </p:nvGrpSpPr>
        <p:grpSpPr>
          <a:xfrm>
            <a:off x="0" y="0"/>
            <a:ext cx="9144001" cy="6858001"/>
            <a:chOff x="0" y="0"/>
            <a:chExt cx="13004801" cy="9753600"/>
          </a:xfrm>
        </p:grpSpPr>
        <p:sp>
          <p:nvSpPr>
            <p:cNvPr id="386" name="Rectangle 7"/>
            <p:cNvSpPr/>
            <p:nvPr/>
          </p:nvSpPr>
          <p:spPr>
            <a:xfrm>
              <a:off x="0" y="8785015"/>
              <a:ext cx="13004802" cy="968586"/>
            </a:xfrm>
            <a:prstGeom prst="rect">
              <a:avLst/>
            </a:prstGeom>
            <a:solidFill>
              <a:srgbClr val="003A64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32146" tIns="32146" rIns="32146" bIns="32146" numCol="1" anchor="ctr">
              <a:noAutofit/>
            </a:bodyPr>
            <a:lstStyle/>
            <a:p>
              <a:pPr algn="ctr" defTabSz="642915">
                <a:defRPr sz="1800">
                  <a:solidFill>
                    <a:srgbClr val="FFFFFF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87" name="Rectangle 8"/>
            <p:cNvSpPr/>
            <p:nvPr/>
          </p:nvSpPr>
          <p:spPr>
            <a:xfrm>
              <a:off x="0" y="0"/>
              <a:ext cx="13004802" cy="354676"/>
            </a:xfrm>
            <a:prstGeom prst="rect">
              <a:avLst/>
            </a:prstGeom>
            <a:solidFill>
              <a:srgbClr val="003A64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32146" tIns="32146" rIns="32146" bIns="32146" numCol="1" anchor="ctr">
              <a:noAutofit/>
            </a:bodyPr>
            <a:lstStyle/>
            <a:p>
              <a:pPr algn="ctr" defTabSz="642915">
                <a:defRPr sz="1800">
                  <a:solidFill>
                    <a:srgbClr val="FFFFFF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pic>
          <p:nvPicPr>
            <p:cNvPr id="388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4081" y="8858029"/>
              <a:ext cx="2519681" cy="8343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01134" y="9182100"/>
            <a:ext cx="398121" cy="323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57799" marR="57799" indent="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BEBFC1"/>
                </a:solidFill>
                <a:effectLst/>
                <a:uFill>
                  <a:solidFill>
                    <a:srgbClr val="BEBFC1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57799" marR="57799" indent="3429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57799" marR="57799" indent="6858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57799" marR="57799" indent="10287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57799" marR="57799" indent="13716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57799" marR="57799" indent="17145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57799" marR="57799" indent="20574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57799" marR="57799" indent="24003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7799" marR="57799" indent="27432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86CB4B4D-7CA3-9044-876B-883B54F8677D}" type="slidenum">
              <a:rPr lang="en-GB" smtClean="0"/>
              <a:pPr/>
              <a:t>39</a:t>
            </a:fld>
            <a:endParaRPr/>
          </a:p>
        </p:txBody>
      </p:sp>
      <p:pic>
        <p:nvPicPr>
          <p:cNvPr id="391" name="IMG_8164.jpeg" descr="IMG_8164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F5EEFF-9DCF-EE47-8F2B-65A3D3FC43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555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Applications II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612648" y="1600200"/>
            <a:ext cx="8153400" cy="4800600"/>
          </a:xfrm>
        </p:spPr>
        <p:txBody>
          <a:bodyPr>
            <a:normAutofit/>
          </a:bodyPr>
          <a:lstStyle/>
          <a:p>
            <a:r>
              <a:rPr lang="en-US" dirty="0"/>
              <a:t>Information dissemination services</a:t>
            </a:r>
          </a:p>
          <a:p>
            <a:pPr lvl="1"/>
            <a:r>
              <a:rPr lang="en-US" dirty="0"/>
              <a:t>Content delivery </a:t>
            </a:r>
            <a:r>
              <a:rPr lang="en-US" dirty="0" err="1"/>
              <a:t>wrt</a:t>
            </a:r>
            <a:r>
              <a:rPr lang="en-US" dirty="0"/>
              <a:t>. the user’s context &amp; profile</a:t>
            </a:r>
          </a:p>
          <a:p>
            <a:pPr lvl="1"/>
            <a:r>
              <a:rPr lang="en-US" dirty="0"/>
              <a:t>Advertisement &amp; e-coupons</a:t>
            </a:r>
          </a:p>
          <a:p>
            <a:pPr lvl="1"/>
            <a:r>
              <a:rPr lang="en-US" dirty="0"/>
              <a:t>Hazard warnings</a:t>
            </a:r>
          </a:p>
          <a:p>
            <a:r>
              <a:rPr lang="en-US" dirty="0"/>
              <a:t>Emergency support systems</a:t>
            </a:r>
          </a:p>
          <a:p>
            <a:pPr lvl="1"/>
            <a:r>
              <a:rPr lang="en-US" dirty="0"/>
              <a:t>Police, ambulance, fire brigades</a:t>
            </a:r>
          </a:p>
          <a:p>
            <a:pPr lvl="1"/>
            <a:r>
              <a:rPr lang="en-US" dirty="0"/>
              <a:t>Roadside assistance</a:t>
            </a:r>
          </a:p>
          <a:p>
            <a:r>
              <a:rPr lang="en-US" dirty="0"/>
              <a:t>Location-sensitive billing</a:t>
            </a:r>
          </a:p>
          <a:p>
            <a:pPr lvl="1"/>
            <a:r>
              <a:rPr lang="en-US" dirty="0"/>
              <a:t>Call billing based on vicinity from base/home</a:t>
            </a:r>
          </a:p>
          <a:p>
            <a:pPr lvl="1"/>
            <a:r>
              <a:rPr lang="en-US" dirty="0"/>
              <a:t>Toll payment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1F364A-0097-A94B-977F-4033262DBE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9BC4F-C482-EB4B-98C4-E0E6FC1731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1292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roup 6"/>
          <p:cNvGrpSpPr/>
          <p:nvPr/>
        </p:nvGrpSpPr>
        <p:grpSpPr>
          <a:xfrm>
            <a:off x="0" y="0"/>
            <a:ext cx="9144001" cy="6858001"/>
            <a:chOff x="0" y="0"/>
            <a:chExt cx="13004801" cy="9753600"/>
          </a:xfrm>
        </p:grpSpPr>
        <p:sp>
          <p:nvSpPr>
            <p:cNvPr id="393" name="Rectangle 7"/>
            <p:cNvSpPr/>
            <p:nvPr/>
          </p:nvSpPr>
          <p:spPr>
            <a:xfrm>
              <a:off x="0" y="8785015"/>
              <a:ext cx="13004802" cy="968586"/>
            </a:xfrm>
            <a:prstGeom prst="rect">
              <a:avLst/>
            </a:prstGeom>
            <a:solidFill>
              <a:srgbClr val="003A64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32146" tIns="32146" rIns="32146" bIns="32146" numCol="1" anchor="ctr">
              <a:noAutofit/>
            </a:bodyPr>
            <a:lstStyle/>
            <a:p>
              <a:pPr algn="ctr" defTabSz="642915">
                <a:defRPr sz="1800">
                  <a:solidFill>
                    <a:srgbClr val="FFFFFF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94" name="Rectangle 8"/>
            <p:cNvSpPr/>
            <p:nvPr/>
          </p:nvSpPr>
          <p:spPr>
            <a:xfrm>
              <a:off x="0" y="0"/>
              <a:ext cx="13004802" cy="354676"/>
            </a:xfrm>
            <a:prstGeom prst="rect">
              <a:avLst/>
            </a:prstGeom>
            <a:solidFill>
              <a:srgbClr val="003A64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32146" tIns="32146" rIns="32146" bIns="32146" numCol="1" anchor="ctr">
              <a:noAutofit/>
            </a:bodyPr>
            <a:lstStyle/>
            <a:p>
              <a:pPr algn="ctr" defTabSz="642915">
                <a:defRPr sz="1800">
                  <a:solidFill>
                    <a:srgbClr val="FFFFFF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pic>
          <p:nvPicPr>
            <p:cNvPr id="395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4081" y="8858029"/>
              <a:ext cx="2519681" cy="8343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01134" y="9182100"/>
            <a:ext cx="398121" cy="323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57799" marR="57799" indent="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BEBFC1"/>
                </a:solidFill>
                <a:effectLst/>
                <a:uFill>
                  <a:solidFill>
                    <a:srgbClr val="BEBFC1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57799" marR="57799" indent="3429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57799" marR="57799" indent="6858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57799" marR="57799" indent="10287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57799" marR="57799" indent="13716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57799" marR="57799" indent="17145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57799" marR="57799" indent="20574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57799" marR="57799" indent="24003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7799" marR="57799" indent="27432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86CB4B4D-7CA3-9044-876B-883B54F8677D}" type="slidenum">
              <a:rPr lang="en-GB" smtClean="0"/>
              <a:pPr/>
              <a:t>40</a:t>
            </a:fld>
            <a:endParaRPr/>
          </a:p>
        </p:txBody>
      </p:sp>
      <p:pic>
        <p:nvPicPr>
          <p:cNvPr id="398" name="Image from iOS (3).jpeg" descr="Image from iOS (3)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A5C08F-AFA6-9F4E-BFB7-43DCC640B4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702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roup 6"/>
          <p:cNvGrpSpPr/>
          <p:nvPr/>
        </p:nvGrpSpPr>
        <p:grpSpPr>
          <a:xfrm>
            <a:off x="0" y="0"/>
            <a:ext cx="9144001" cy="6858001"/>
            <a:chOff x="0" y="0"/>
            <a:chExt cx="13004801" cy="9753600"/>
          </a:xfrm>
        </p:grpSpPr>
        <p:sp>
          <p:nvSpPr>
            <p:cNvPr id="400" name="Rectangle 7"/>
            <p:cNvSpPr/>
            <p:nvPr/>
          </p:nvSpPr>
          <p:spPr>
            <a:xfrm>
              <a:off x="0" y="8785015"/>
              <a:ext cx="13004802" cy="968586"/>
            </a:xfrm>
            <a:prstGeom prst="rect">
              <a:avLst/>
            </a:prstGeom>
            <a:solidFill>
              <a:srgbClr val="003A64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32146" tIns="32146" rIns="32146" bIns="32146" numCol="1" anchor="ctr">
              <a:noAutofit/>
            </a:bodyPr>
            <a:lstStyle/>
            <a:p>
              <a:pPr algn="ctr" defTabSz="642915">
                <a:defRPr sz="1800">
                  <a:solidFill>
                    <a:srgbClr val="FFFFFF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401" name="Rectangle 8"/>
            <p:cNvSpPr/>
            <p:nvPr/>
          </p:nvSpPr>
          <p:spPr>
            <a:xfrm>
              <a:off x="0" y="0"/>
              <a:ext cx="13004802" cy="354676"/>
            </a:xfrm>
            <a:prstGeom prst="rect">
              <a:avLst/>
            </a:prstGeom>
            <a:solidFill>
              <a:srgbClr val="003A64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32146" tIns="32146" rIns="32146" bIns="32146" numCol="1" anchor="ctr">
              <a:noAutofit/>
            </a:bodyPr>
            <a:lstStyle/>
            <a:p>
              <a:pPr algn="ctr" defTabSz="642915">
                <a:defRPr sz="1800">
                  <a:solidFill>
                    <a:srgbClr val="FFFFFF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pic>
          <p:nvPicPr>
            <p:cNvPr id="402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4081" y="8858029"/>
              <a:ext cx="2519681" cy="8343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01134" y="9182100"/>
            <a:ext cx="398121" cy="323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57799" marR="57799" indent="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BEBFC1"/>
                </a:solidFill>
                <a:effectLst/>
                <a:uFill>
                  <a:solidFill>
                    <a:srgbClr val="BEBFC1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57799" marR="57799" indent="3429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57799" marR="57799" indent="6858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57799" marR="57799" indent="10287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57799" marR="57799" indent="13716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57799" marR="57799" indent="17145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57799" marR="57799" indent="20574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57799" marR="57799" indent="24003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7799" marR="57799" indent="27432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86CB4B4D-7CA3-9044-876B-883B54F8677D}" type="slidenum">
              <a:rPr lang="en-GB" smtClean="0"/>
              <a:pPr/>
              <a:t>41</a:t>
            </a:fld>
            <a:endParaRPr/>
          </a:p>
        </p:txBody>
      </p:sp>
      <p:pic>
        <p:nvPicPr>
          <p:cNvPr id="405" name="20181026_131325.jpeg" descr="20181026_131325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146734" y="-1251811"/>
            <a:ext cx="6934338" cy="924578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E73972D-667E-FF4E-A728-6E63F6ADC7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2354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roup 6"/>
          <p:cNvGrpSpPr/>
          <p:nvPr/>
        </p:nvGrpSpPr>
        <p:grpSpPr>
          <a:xfrm>
            <a:off x="0" y="0"/>
            <a:ext cx="9144001" cy="6858001"/>
            <a:chOff x="0" y="0"/>
            <a:chExt cx="13004801" cy="9753600"/>
          </a:xfrm>
        </p:grpSpPr>
        <p:sp>
          <p:nvSpPr>
            <p:cNvPr id="407" name="Rectangle 7"/>
            <p:cNvSpPr/>
            <p:nvPr/>
          </p:nvSpPr>
          <p:spPr>
            <a:xfrm>
              <a:off x="0" y="8785015"/>
              <a:ext cx="13004802" cy="968586"/>
            </a:xfrm>
            <a:prstGeom prst="rect">
              <a:avLst/>
            </a:prstGeom>
            <a:solidFill>
              <a:srgbClr val="003A64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32146" tIns="32146" rIns="32146" bIns="32146" numCol="1" anchor="ctr">
              <a:noAutofit/>
            </a:bodyPr>
            <a:lstStyle/>
            <a:p>
              <a:pPr algn="ctr" defTabSz="642915">
                <a:defRPr sz="1800">
                  <a:solidFill>
                    <a:srgbClr val="FFFFFF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408" name="Rectangle 8"/>
            <p:cNvSpPr/>
            <p:nvPr/>
          </p:nvSpPr>
          <p:spPr>
            <a:xfrm>
              <a:off x="0" y="0"/>
              <a:ext cx="13004802" cy="354676"/>
            </a:xfrm>
            <a:prstGeom prst="rect">
              <a:avLst/>
            </a:prstGeom>
            <a:solidFill>
              <a:srgbClr val="003A64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32146" tIns="32146" rIns="32146" bIns="32146" numCol="1" anchor="ctr">
              <a:noAutofit/>
            </a:bodyPr>
            <a:lstStyle/>
            <a:p>
              <a:pPr algn="ctr" defTabSz="642915">
                <a:defRPr sz="1800">
                  <a:solidFill>
                    <a:srgbClr val="FFFFFF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pic>
          <p:nvPicPr>
            <p:cNvPr id="409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4081" y="8858029"/>
              <a:ext cx="2519681" cy="8343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01134" y="9182100"/>
            <a:ext cx="398121" cy="323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57799" marR="57799" indent="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BEBFC1"/>
                </a:solidFill>
                <a:effectLst/>
                <a:uFill>
                  <a:solidFill>
                    <a:srgbClr val="BEBFC1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57799" marR="57799" indent="3429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57799" marR="57799" indent="6858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57799" marR="57799" indent="10287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57799" marR="57799" indent="13716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57799" marR="57799" indent="17145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57799" marR="57799" indent="20574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57799" marR="57799" indent="24003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7799" marR="57799" indent="27432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86CB4B4D-7CA3-9044-876B-883B54F8677D}" type="slidenum">
              <a:rPr lang="en-GB" smtClean="0"/>
              <a:pPr/>
              <a:t>42</a:t>
            </a:fld>
            <a:endParaRPr/>
          </a:p>
        </p:txBody>
      </p:sp>
      <p:pic>
        <p:nvPicPr>
          <p:cNvPr id="412" name="Screen Shot 2018-11-12 at 5.02.43 pm.png" descr="Screen Shot 2018-11-12 at 5.02.43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15153" y="279393"/>
            <a:ext cx="16407513" cy="553862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28B127-29B2-3743-AA5F-A6A38D57AE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051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808309-16B0-9C49-8353-3BAB16B8CF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21A10A-AB22-2D4A-81F4-1AC58DB68F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A48018-3EE2-1043-9E4A-BA6979C2B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136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D93275-AB3A-134A-B8D0-9D1635BEAD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2DD571-2033-2D4F-BEE0-4908C6EE9B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F932A2-B7B1-7B4C-BD04-257AEDDFC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895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8008BC-4CF8-4345-B63E-4C395E9575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4E6445-93DC-DF44-A8BC-AA2B12F25B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A8D717-5EB0-8E4C-A77F-86854AC30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3153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roup 6"/>
          <p:cNvGrpSpPr/>
          <p:nvPr/>
        </p:nvGrpSpPr>
        <p:grpSpPr>
          <a:xfrm>
            <a:off x="0" y="0"/>
            <a:ext cx="9144001" cy="6858001"/>
            <a:chOff x="0" y="0"/>
            <a:chExt cx="13004801" cy="9753600"/>
          </a:xfrm>
        </p:grpSpPr>
        <p:sp>
          <p:nvSpPr>
            <p:cNvPr id="428" name="Rectangle 7"/>
            <p:cNvSpPr/>
            <p:nvPr/>
          </p:nvSpPr>
          <p:spPr>
            <a:xfrm>
              <a:off x="0" y="8785015"/>
              <a:ext cx="13004802" cy="968586"/>
            </a:xfrm>
            <a:prstGeom prst="rect">
              <a:avLst/>
            </a:prstGeom>
            <a:solidFill>
              <a:srgbClr val="003A64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32146" tIns="32146" rIns="32146" bIns="32146" numCol="1" anchor="ctr">
              <a:noAutofit/>
            </a:bodyPr>
            <a:lstStyle/>
            <a:p>
              <a:pPr algn="ctr" defTabSz="642915">
                <a:defRPr sz="1800">
                  <a:solidFill>
                    <a:srgbClr val="FFFFFF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429" name="Rectangle 8"/>
            <p:cNvSpPr/>
            <p:nvPr/>
          </p:nvSpPr>
          <p:spPr>
            <a:xfrm>
              <a:off x="0" y="0"/>
              <a:ext cx="13004802" cy="354676"/>
            </a:xfrm>
            <a:prstGeom prst="rect">
              <a:avLst/>
            </a:prstGeom>
            <a:solidFill>
              <a:srgbClr val="003A64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32146" tIns="32146" rIns="32146" bIns="32146" numCol="1" anchor="ctr">
              <a:noAutofit/>
            </a:bodyPr>
            <a:lstStyle/>
            <a:p>
              <a:pPr algn="ctr" defTabSz="642915">
                <a:defRPr sz="1800">
                  <a:solidFill>
                    <a:srgbClr val="FFFFFF"/>
                  </a:solidFill>
                  <a:uFillTx/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pic>
          <p:nvPicPr>
            <p:cNvPr id="430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4081" y="8858029"/>
              <a:ext cx="2519681" cy="8343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01134" y="9182100"/>
            <a:ext cx="398121" cy="323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57799" marR="57799" indent="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BEBFC1"/>
                </a:solidFill>
                <a:effectLst/>
                <a:uFill>
                  <a:solidFill>
                    <a:srgbClr val="BEBFC1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57799" marR="57799" indent="3429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57799" marR="57799" indent="6858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57799" marR="57799" indent="10287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57799" marR="57799" indent="13716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57799" marR="57799" indent="17145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57799" marR="57799" indent="20574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57799" marR="57799" indent="24003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7799" marR="57799" indent="2743200" algn="l" defTabSz="1295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479"/>
                </a:solidFill>
                <a:effectLst/>
                <a:uFill>
                  <a:solidFill>
                    <a:srgbClr val="004479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86CB4B4D-7CA3-9044-876B-883B54F8677D}" type="slidenum">
              <a:rPr lang="en-GB" smtClean="0"/>
              <a:pPr/>
              <a:t>46</a:t>
            </a:fld>
            <a:endParaRPr/>
          </a:p>
        </p:txBody>
      </p:sp>
      <p:pic>
        <p:nvPicPr>
          <p:cNvPr id="433" name="NH_Graph_(2).pdf" descr="NH_Graph_(2)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204" y="381843"/>
            <a:ext cx="7101592" cy="56944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6C0679-A3D1-C044-BDD9-E0E39B326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0456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Summary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Characterizing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</a:t>
            </a:r>
            <a:r>
              <a:rPr lang="fi-FI" dirty="0" err="1"/>
              <a:t>technologies</a:t>
            </a:r>
            <a:endParaRPr lang="fi-FI" dirty="0"/>
          </a:p>
          <a:p>
            <a:pPr lvl="1"/>
            <a:r>
              <a:rPr lang="fi-FI" dirty="0" err="1"/>
              <a:t>Location</a:t>
            </a:r>
            <a:r>
              <a:rPr lang="fi-FI" dirty="0"/>
              <a:t> </a:t>
            </a:r>
            <a:r>
              <a:rPr lang="fi-FI" dirty="0" err="1"/>
              <a:t>representation</a:t>
            </a:r>
            <a:endParaRPr lang="fi-FI" dirty="0"/>
          </a:p>
          <a:p>
            <a:pPr lvl="1"/>
            <a:r>
              <a:rPr lang="fi-FI" dirty="0" err="1"/>
              <a:t>Infrastructure</a:t>
            </a:r>
            <a:r>
              <a:rPr lang="fi-FI" dirty="0"/>
              <a:t> and </a:t>
            </a:r>
            <a:r>
              <a:rPr lang="fi-FI" dirty="0" err="1"/>
              <a:t>client-based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</a:t>
            </a:r>
            <a:r>
              <a:rPr lang="fi-FI" dirty="0" err="1"/>
              <a:t>systems</a:t>
            </a:r>
            <a:endParaRPr lang="fi-FI" dirty="0"/>
          </a:p>
          <a:p>
            <a:pPr lvl="1"/>
            <a:r>
              <a:rPr lang="fi-FI" dirty="0" err="1"/>
              <a:t>Approaches</a:t>
            </a:r>
            <a:r>
              <a:rPr lang="fi-FI" dirty="0"/>
              <a:t> to </a:t>
            </a:r>
            <a:r>
              <a:rPr lang="fi-FI" dirty="0" err="1"/>
              <a:t>determining</a:t>
            </a:r>
            <a:r>
              <a:rPr lang="fi-FI" dirty="0"/>
              <a:t> </a:t>
            </a:r>
            <a:r>
              <a:rPr lang="fi-FI" dirty="0" err="1"/>
              <a:t>location</a:t>
            </a:r>
            <a:endParaRPr lang="fi-FI" dirty="0"/>
          </a:p>
          <a:p>
            <a:pPr lvl="1"/>
            <a:r>
              <a:rPr lang="fi-FI" dirty="0" err="1"/>
              <a:t>Error</a:t>
            </a:r>
            <a:r>
              <a:rPr lang="fi-FI" dirty="0"/>
              <a:t> </a:t>
            </a:r>
            <a:r>
              <a:rPr lang="fi-FI" dirty="0" err="1"/>
              <a:t>reporting</a:t>
            </a:r>
            <a:endParaRPr lang="fi-FI" dirty="0"/>
          </a:p>
          <a:p>
            <a:endParaRPr lang="fi-FI" dirty="0"/>
          </a:p>
          <a:p>
            <a:r>
              <a:rPr lang="fi-FI" dirty="0"/>
              <a:t>Location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i-FI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0BFD98-4054-4247-80B4-7D00215C19CE}" type="slidenum">
              <a:rPr lang="fi-FI" smtClean="0"/>
              <a:pPr/>
              <a:t>47</a:t>
            </a:fld>
            <a:endParaRPr lang="fi-FI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22A81D8-4D1E-9647-A694-6388AF2A0D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735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AT&amp;Ts Find Friend</a:t>
            </a:r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612648" y="1600200"/>
            <a:ext cx="8153400" cy="4853136"/>
          </a:xfrm>
        </p:spPr>
        <p:txBody>
          <a:bodyPr>
            <a:normAutofit/>
          </a:bodyPr>
          <a:lstStyle/>
          <a:p>
            <a:r>
              <a:rPr lang="en-US" dirty="0"/>
              <a:t>User interface</a:t>
            </a:r>
          </a:p>
          <a:p>
            <a:pPr lvl="1"/>
            <a:r>
              <a:rPr lang="en-US" dirty="0"/>
              <a:t>User can add friends to a list</a:t>
            </a:r>
          </a:p>
          <a:p>
            <a:pPr lvl="1"/>
            <a:r>
              <a:rPr lang="en-US" dirty="0"/>
              <a:t>Send a SMS with a tracking request</a:t>
            </a:r>
          </a:p>
          <a:p>
            <a:r>
              <a:rPr lang="en-US" dirty="0"/>
              <a:t>Privacy</a:t>
            </a:r>
          </a:p>
          <a:p>
            <a:pPr lvl="1"/>
            <a:r>
              <a:rPr lang="en-US" dirty="0"/>
              <a:t>“Invisible” mode allows to hide from</a:t>
            </a:r>
            <a:br>
              <a:rPr lang="en-US" dirty="0"/>
            </a:br>
            <a:r>
              <a:rPr lang="en-US" dirty="0"/>
              <a:t>all users</a:t>
            </a:r>
          </a:p>
          <a:p>
            <a:pPr lvl="1"/>
            <a:r>
              <a:rPr lang="en-US" dirty="0"/>
              <a:t>Tracking requests always generated an alert</a:t>
            </a:r>
          </a:p>
          <a:p>
            <a:r>
              <a:rPr lang="en-US" dirty="0"/>
              <a:t>Services</a:t>
            </a:r>
          </a:p>
          <a:p>
            <a:pPr lvl="1"/>
            <a:r>
              <a:rPr lang="en-US" dirty="0"/>
              <a:t>Driving directions or meeting point between friends</a:t>
            </a:r>
          </a:p>
          <a:p>
            <a:pPr lvl="1"/>
            <a:r>
              <a:rPr lang="en-US" dirty="0"/>
              <a:t>Search for all friends</a:t>
            </a:r>
          </a:p>
        </p:txBody>
      </p:sp>
      <p:pic>
        <p:nvPicPr>
          <p:cNvPr id="4" name="Picture 2" descr="mMode Phon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57950" y="1695987"/>
            <a:ext cx="2130414" cy="22370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5984-A128-5B43-9586-76D0C08C8F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8C37D-9E85-7C4F-8E4D-1013BEF897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1727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Location-based Services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612648" y="1600200"/>
            <a:ext cx="8153400" cy="4800600"/>
          </a:xfrm>
        </p:spPr>
        <p:txBody>
          <a:bodyPr>
            <a:normAutofit/>
          </a:bodyPr>
          <a:lstStyle/>
          <a:p>
            <a:r>
              <a:rPr lang="en-US" dirty="0"/>
              <a:t>1st Generation</a:t>
            </a:r>
          </a:p>
          <a:p>
            <a:pPr lvl="1"/>
            <a:r>
              <a:rPr lang="en-US" dirty="0"/>
              <a:t>Manual user input of location information</a:t>
            </a:r>
          </a:p>
          <a:p>
            <a:pPr lvl="1"/>
            <a:r>
              <a:rPr lang="en-US" dirty="0"/>
              <a:t>Driving directions, nearby POIs, weather information</a:t>
            </a:r>
          </a:p>
          <a:p>
            <a:r>
              <a:rPr lang="en-US" dirty="0"/>
              <a:t>2nd Generation</a:t>
            </a:r>
          </a:p>
          <a:p>
            <a:pPr lvl="1"/>
            <a:r>
              <a:rPr lang="en-US" dirty="0"/>
              <a:t>Location information is acquired automatically within a couple of kilometers</a:t>
            </a:r>
          </a:p>
          <a:p>
            <a:pPr lvl="1"/>
            <a:r>
              <a:rPr lang="en-US" dirty="0"/>
              <a:t>Similar services as in 1st generation</a:t>
            </a:r>
          </a:p>
          <a:p>
            <a:r>
              <a:rPr lang="en-US" dirty="0"/>
              <a:t>3rd Generation</a:t>
            </a:r>
          </a:p>
          <a:p>
            <a:pPr lvl="1"/>
            <a:r>
              <a:rPr lang="en-US" dirty="0"/>
              <a:t>High position accuracy &amp; automatic initiation of services</a:t>
            </a:r>
          </a:p>
          <a:p>
            <a:pPr lvl="1"/>
            <a:r>
              <a:rPr lang="en-US" dirty="0"/>
              <a:t>Asset tracking, street-level routing and positioning,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591DE7-6651-ED46-ABF5-70A60D744A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3F0E93-08C9-B345-AC61-2D7A20F91B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844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Localisation</a:t>
            </a:r>
            <a:r>
              <a:rPr lang="fi-FI" dirty="0"/>
              <a:t> </a:t>
            </a:r>
            <a:r>
              <a:rPr lang="fi-FI" dirty="0" err="1"/>
              <a:t>technologies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i-FI" dirty="0"/>
              <a:t>Location enables a variety of ubicomp applications providing services appropriation to specific location and context</a:t>
            </a:r>
          </a:p>
          <a:p>
            <a:pPr lvl="1"/>
            <a:r>
              <a:rPr lang="fi-FI" dirty="0"/>
              <a:t>Routing phone calls to phone closest to user’s current location (Want et al. 1992)</a:t>
            </a:r>
          </a:p>
          <a:p>
            <a:pPr lvl="1"/>
            <a:r>
              <a:rPr lang="fi-FI" dirty="0"/>
              <a:t>Sending printouts to nearest printer, displaying files specific to user’s location (Schilit et al. 1999)</a:t>
            </a:r>
          </a:p>
          <a:p>
            <a:endParaRPr lang="fi-FI" dirty="0"/>
          </a:p>
          <a:p>
            <a:r>
              <a:rPr lang="fi-FI" dirty="0"/>
              <a:t>Location is one of the most important components of user context</a:t>
            </a:r>
          </a:p>
          <a:p>
            <a:pPr lvl="1"/>
            <a:r>
              <a:rPr lang="fi-FI" dirty="0"/>
              <a:t>Allows also infering additional pieces of context (user activity, mode of transportation, social relationships)</a:t>
            </a:r>
          </a:p>
          <a:p>
            <a:endParaRPr lang="fi-FI" dirty="0"/>
          </a:p>
          <a:p>
            <a:r>
              <a:rPr lang="fi-FI" dirty="0"/>
              <a:t>No single location technology is accurate, low-cost, easy to deploy and ubiquitous</a:t>
            </a:r>
          </a:p>
          <a:p>
            <a:pPr lvl="1"/>
            <a:r>
              <a:rPr lang="fi-FI" dirty="0"/>
              <a:t>Typically tradeoff between accuracy, coverage and cost</a:t>
            </a:r>
          </a:p>
          <a:p>
            <a:pPr lvl="1"/>
            <a:endParaRPr lang="fi-FI" dirty="0"/>
          </a:p>
          <a:p>
            <a:pPr lvl="1"/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i-FI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0BFD98-4054-4247-80B4-7D00215C19CE}" type="slidenum">
              <a:rPr lang="fi-FI" smtClean="0"/>
              <a:pPr/>
              <a:t>7</a:t>
            </a:fld>
            <a:endParaRPr lang="fi-FI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06B1602-FD07-6F4F-969E-9A438E1399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439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Location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1459359"/>
          </a:xfrm>
        </p:spPr>
        <p:txBody>
          <a:bodyPr>
            <a:normAutofit fontScale="70000" lnSpcReduction="20000"/>
          </a:bodyPr>
          <a:lstStyle/>
          <a:p>
            <a:r>
              <a:rPr lang="fi-FI" dirty="0"/>
              <a:t>Location can be represented in absolute, relative or symbolic form</a:t>
            </a:r>
          </a:p>
          <a:p>
            <a:pPr lvl="1"/>
            <a:r>
              <a:rPr lang="fi-FI" dirty="0"/>
              <a:t>Absolute: exact position such as address or GPS coordinates</a:t>
            </a:r>
          </a:p>
          <a:p>
            <a:pPr lvl="1"/>
            <a:r>
              <a:rPr lang="fi-FI" dirty="0"/>
              <a:t>Relative: St </a:t>
            </a:r>
            <a:r>
              <a:rPr lang="fi-FI" dirty="0" err="1"/>
              <a:t>Kilda</a:t>
            </a:r>
            <a:r>
              <a:rPr lang="fi-FI" dirty="0"/>
              <a:t> is 3 km </a:t>
            </a:r>
            <a:r>
              <a:rPr lang="fi-FI" dirty="0" err="1"/>
              <a:t>south</a:t>
            </a:r>
            <a:r>
              <a:rPr lang="fi-FI" dirty="0"/>
              <a:t> of Melbourne</a:t>
            </a:r>
          </a:p>
          <a:p>
            <a:pPr lvl="1"/>
            <a:r>
              <a:rPr lang="fi-FI" dirty="0"/>
              <a:t>Symbolic: home, work, </a:t>
            </a:r>
            <a:r>
              <a:rPr lang="fi-FI" dirty="0" err="1"/>
              <a:t>bedroom</a:t>
            </a:r>
            <a:r>
              <a:rPr lang="fi-FI" dirty="0"/>
              <a:t>, </a:t>
            </a:r>
            <a:r>
              <a:rPr lang="fi-FI" dirty="0" err="1"/>
              <a:t>beach</a:t>
            </a:r>
            <a:r>
              <a:rPr lang="fi-FI" dirty="0"/>
              <a:t>, etc.</a:t>
            </a:r>
          </a:p>
          <a:p>
            <a:r>
              <a:rPr lang="fi-FI" dirty="0"/>
              <a:t>Geographic coordinates: latitude and longitude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i-FI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0BFD98-4054-4247-80B4-7D00215C19CE}" type="slidenum">
              <a:rPr lang="fi-FI" smtClean="0"/>
              <a:pPr/>
              <a:t>8</a:t>
            </a:fld>
            <a:endParaRPr lang="fi-FI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496" y="3633993"/>
            <a:ext cx="3960440" cy="3179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24536" y="3489716"/>
            <a:ext cx="399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University</a:t>
            </a:r>
            <a:r>
              <a:rPr lang="fi-FI" dirty="0"/>
              <a:t> of Melbourne: </a:t>
            </a:r>
          </a:p>
          <a:p>
            <a:r>
              <a:rPr lang="en-GB" dirty="0"/>
              <a:t>37°47'49.1"S,  144°57'44.5"E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89590" y="4365104"/>
            <a:ext cx="5157511" cy="2492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6AB1D8-3447-8B44-9F2F-77149139D9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2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Infrastructure and client-based location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i-FI" dirty="0"/>
              <a:t>Client-based location system</a:t>
            </a:r>
          </a:p>
          <a:p>
            <a:pPr lvl="1"/>
            <a:r>
              <a:rPr lang="fi-FI" dirty="0"/>
              <a:t>Device computes its </a:t>
            </a:r>
            <a:r>
              <a:rPr lang="fi-FI" dirty="0" err="1"/>
              <a:t>own</a:t>
            </a:r>
            <a:r>
              <a:rPr lang="fi-FI" dirty="0"/>
              <a:t> </a:t>
            </a:r>
            <a:r>
              <a:rPr lang="fi-FI" dirty="0" err="1"/>
              <a:t>location</a:t>
            </a:r>
            <a:endParaRPr lang="fi-FI" dirty="0"/>
          </a:p>
          <a:p>
            <a:pPr lvl="1"/>
            <a:r>
              <a:rPr lang="fi-FI" dirty="0"/>
              <a:t>Example: GPS</a:t>
            </a:r>
          </a:p>
          <a:p>
            <a:pPr lvl="1"/>
            <a:r>
              <a:rPr lang="fi-FI" dirty="0"/>
              <a:t>Main advantage: preserves location privacy of the device</a:t>
            </a:r>
          </a:p>
          <a:p>
            <a:endParaRPr lang="fi-FI" dirty="0"/>
          </a:p>
          <a:p>
            <a:r>
              <a:rPr lang="fi-FI" dirty="0"/>
              <a:t>Network-based location system</a:t>
            </a:r>
          </a:p>
          <a:p>
            <a:pPr lvl="1"/>
            <a:r>
              <a:rPr lang="fi-FI" dirty="0"/>
              <a:t>Network infrastructure calculates position of device</a:t>
            </a:r>
          </a:p>
          <a:p>
            <a:pPr lvl="1"/>
            <a:endParaRPr lang="fi-FI" dirty="0"/>
          </a:p>
          <a:p>
            <a:r>
              <a:rPr lang="fi-FI" dirty="0"/>
              <a:t>Network-assisted location system</a:t>
            </a:r>
          </a:p>
          <a:p>
            <a:pPr lvl="1"/>
            <a:r>
              <a:rPr lang="fi-FI" dirty="0"/>
              <a:t>Both device and network infrastructure participate in computing location</a:t>
            </a:r>
          </a:p>
          <a:p>
            <a:pPr lvl="1"/>
            <a:r>
              <a:rPr lang="fi-FI" dirty="0"/>
              <a:t>Example: A-GPS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i-FI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0BFD98-4054-4247-80B4-7D00215C19CE}" type="slidenum">
              <a:rPr lang="fi-FI" smtClean="0"/>
              <a:pPr/>
              <a:t>9</a:t>
            </a:fld>
            <a:endParaRPr lang="fi-FI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24EC46C-C08C-7249-B6D5-190422B740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937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1308</Words>
  <Application>Microsoft Macintosh PowerPoint</Application>
  <PresentationFormat>On-screen Show (4:3)</PresentationFormat>
  <Paragraphs>272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Courier</vt:lpstr>
      <vt:lpstr>Office Theme</vt:lpstr>
      <vt:lpstr>COMP90018 Mobile Computing Systems Programming</vt:lpstr>
      <vt:lpstr>Introduction to LBS</vt:lpstr>
      <vt:lpstr>Applications I</vt:lpstr>
      <vt:lpstr>Applications II</vt:lpstr>
      <vt:lpstr>AT&amp;Ts Find Friend</vt:lpstr>
      <vt:lpstr>Location-based Services</vt:lpstr>
      <vt:lpstr>Localisation technologies</vt:lpstr>
      <vt:lpstr>Location representation</vt:lpstr>
      <vt:lpstr>Infrastructure and client-based location systems</vt:lpstr>
      <vt:lpstr>Approaches to determining location (1)</vt:lpstr>
      <vt:lpstr>Approaches to determining location (2)</vt:lpstr>
      <vt:lpstr>Approaches to determining location (3)</vt:lpstr>
      <vt:lpstr>Error reporting</vt:lpstr>
      <vt:lpstr>Location systems (some obsolete)</vt:lpstr>
      <vt:lpstr>Example modern positioning system: Infsoft</vt:lpstr>
      <vt:lpstr>Comparison of indoor positioning systems (Batistic &amp; Tomic, 2018)</vt:lpstr>
      <vt:lpstr>Smart floor</vt:lpstr>
      <vt:lpstr>In-home localisation</vt:lpstr>
      <vt:lpstr>Sensing via air pressure</vt:lpstr>
      <vt:lpstr>Break! – 15 minutes</vt:lpstr>
      <vt:lpstr>Selected examples of research on location-aware systems</vt:lpstr>
      <vt:lpstr>SmartLibrary (2003)</vt:lpstr>
      <vt:lpstr>SmartLibrary version 1</vt:lpstr>
      <vt:lpstr>SmartLibrary version 2</vt:lpstr>
      <vt:lpstr>panOulu WiFi</vt:lpstr>
      <vt:lpstr>Reconstructing movement</vt:lpstr>
      <vt:lpstr>Where is it busy now?</vt:lpstr>
      <vt:lpstr>Catchment areas</vt:lpstr>
      <vt:lpstr>Induction loops</vt:lpstr>
      <vt:lpstr>Smarter traffic lights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COMP90018 Mobile Computing Systems Programming</dc:title>
  <dc:creator>Vassilis Kostakos</dc:creator>
  <cp:lastModifiedBy>Vassilis Kostakos</cp:lastModifiedBy>
  <cp:revision>37</cp:revision>
  <dcterms:created xsi:type="dcterms:W3CDTF">2019-05-30T00:14:47Z</dcterms:created>
  <dcterms:modified xsi:type="dcterms:W3CDTF">2019-08-19T06:30:10Z</dcterms:modified>
</cp:coreProperties>
</file>